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5" r:id="rId3"/>
    <p:sldId id="299" r:id="rId4"/>
    <p:sldId id="297" r:id="rId5"/>
    <p:sldId id="419" r:id="rId6"/>
    <p:sldId id="420" r:id="rId7"/>
    <p:sldId id="300" r:id="rId8"/>
    <p:sldId id="302" r:id="rId9"/>
    <p:sldId id="418" r:id="rId10"/>
    <p:sldId id="334" r:id="rId11"/>
    <p:sldId id="337" r:id="rId12"/>
    <p:sldId id="339" r:id="rId13"/>
    <p:sldId id="343" r:id="rId14"/>
    <p:sldId id="348" r:id="rId15"/>
    <p:sldId id="355" r:id="rId16"/>
    <p:sldId id="356" r:id="rId17"/>
    <p:sldId id="358" r:id="rId18"/>
    <p:sldId id="360" r:id="rId19"/>
    <p:sldId id="363" r:id="rId20"/>
    <p:sldId id="365" r:id="rId21"/>
    <p:sldId id="366" r:id="rId22"/>
    <p:sldId id="437" r:id="rId23"/>
    <p:sldId id="439" r:id="rId24"/>
    <p:sldId id="440" r:id="rId25"/>
    <p:sldId id="441" r:id="rId26"/>
    <p:sldId id="442" r:id="rId27"/>
    <p:sldId id="444" r:id="rId28"/>
    <p:sldId id="443" r:id="rId29"/>
    <p:sldId id="368" r:id="rId30"/>
    <p:sldId id="369" r:id="rId31"/>
    <p:sldId id="371" r:id="rId32"/>
    <p:sldId id="373" r:id="rId33"/>
    <p:sldId id="375" r:id="rId34"/>
    <p:sldId id="394" r:id="rId35"/>
    <p:sldId id="400" r:id="rId36"/>
    <p:sldId id="412" r:id="rId37"/>
    <p:sldId id="415" r:id="rId38"/>
    <p:sldId id="416" r:id="rId39"/>
    <p:sldId id="417" r:id="rId40"/>
    <p:sldId id="276" r:id="rId41"/>
    <p:sldId id="426" r:id="rId42"/>
    <p:sldId id="445" r:id="rId43"/>
    <p:sldId id="446" r:id="rId44"/>
    <p:sldId id="447" r:id="rId45"/>
    <p:sldId id="285" r:id="rId46"/>
    <p:sldId id="268" r:id="rId47"/>
    <p:sldId id="29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82" autoAdjust="0"/>
    <p:restoredTop sz="94660"/>
  </p:normalViewPr>
  <p:slideViewPr>
    <p:cSldViewPr>
      <p:cViewPr varScale="1">
        <p:scale>
          <a:sx n="73" d="100"/>
          <a:sy n="73" d="100"/>
        </p:scale>
        <p:origin x="-1488" y="-102"/>
      </p:cViewPr>
      <p:guideLst>
        <p:guide orient="horz" pos="320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83;&#1072;&#1076;&#1080;&#1084;&#1080;&#1088;\Desktop\&#1051;&#1080;&#1089;&#1090;%20Microsoft%20Excel%20(2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&#1044;&#1080;&#1072;&#1075;&#1088;&#1072;&#1084;&#1084;&#1072;%20&#1074;%20&#1086;&#1090;&#1095;&#1077;&#1090;%20&#1083;&#1072;&#1073;&#1086;&#1088;&#1072;&#1090;&#1086;&#1088;&#1080;&#1080;%20%20(&#1056;&#1077;&#1078;&#1080;&#1084;%20&#1089;&#1086;&#1074;&#1084;&#1077;&#1089;&#1090;&#1080;&#1084;&#1086;&#1089;&#1090;&#1080;)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2;&#1083;&#1072;&#1076;\Desktop\&#1051;&#1080;&#1089;&#1090;%20Microsoft%20Office%20Excel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861178243808633"/>
          <c:y val="8.1160229742763004E-2"/>
          <c:w val="0.81200189704009884"/>
          <c:h val="0.58887172410348065"/>
        </c:manualLayout>
      </c:layout>
      <c:barChart>
        <c:barDir val="col"/>
        <c:grouping val="clustered"/>
        <c:ser>
          <c:idx val="1"/>
          <c:order val="0"/>
          <c:tx>
            <c:strRef>
              <c:f>'H:\HD I 2012-06-01\01 КаспНИРХ\Gelecorp\KaspNIRH\O T H\2012\[отч.Мн год 2012 Рисунки.xls]рис. 2'!$S$51</c:f>
              <c:strCache>
                <c:ptCount val="1"/>
                <c:pt idx="0">
                  <c:v>Nсредняя </c:v>
                </c:pt>
              </c:strCache>
            </c:strRef>
          </c:tx>
          <c:spPr>
            <a:solidFill>
              <a:srgbClr val="99CCFF"/>
            </a:solidFill>
            <a:ln w="8405">
              <a:solidFill>
                <a:srgbClr val="000000"/>
              </a:solidFill>
              <a:prstDash val="solid"/>
            </a:ln>
          </c:spPr>
          <c:cat>
            <c:numRef>
              <c:f>'H:\HD I 2012-06-01\01 КаспНИРХ\Gelecorp\KaspNIRH\O T H\2012\[отч.Мн год 2012 Рисунки.xls]рис. 2'!$R$52:$R$57</c:f>
              <c:numCache>
                <c:formatCode>General</c:formatCode>
                <c:ptCount val="6"/>
                <c:pt idx="0">
                  <c:v>2001</c:v>
                </c:pt>
                <c:pt idx="1">
                  <c:v>2002</c:v>
                </c:pt>
                <c:pt idx="2">
                  <c:v>2004</c:v>
                </c:pt>
                <c:pt idx="3">
                  <c:v>2009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'H:\HD I 2012-06-01\01 КаспНИРХ\Gelecorp\KaspNIRH\O T H\2012\[отч.Мн год 2012 Рисунки.xls]рис. 2'!$S$52:$S$57</c:f>
              <c:numCache>
                <c:formatCode>General</c:formatCode>
                <c:ptCount val="6"/>
                <c:pt idx="0">
                  <c:v>15.2</c:v>
                </c:pt>
                <c:pt idx="1">
                  <c:v>15</c:v>
                </c:pt>
                <c:pt idx="2">
                  <c:v>52.5</c:v>
                </c:pt>
                <c:pt idx="3">
                  <c:v>100.4</c:v>
                </c:pt>
                <c:pt idx="4">
                  <c:v>9.2000000000000011</c:v>
                </c:pt>
                <c:pt idx="5">
                  <c:v>5.0999999999999996</c:v>
                </c:pt>
              </c:numCache>
            </c:numRef>
          </c:val>
        </c:ser>
        <c:axId val="141873152"/>
        <c:axId val="141875072"/>
      </c:barChart>
      <c:lineChart>
        <c:grouping val="standard"/>
        <c:ser>
          <c:idx val="3"/>
          <c:order val="1"/>
          <c:tx>
            <c:strRef>
              <c:f>'H:\HD I 2012-06-01\01 КаспНИРХ\Gelecorp\KaspNIRH\O T H\2012\[отч.Мн год 2012 Рисунки.xls]рис. 2'!$T$51</c:f>
              <c:strCache>
                <c:ptCount val="1"/>
                <c:pt idx="0">
                  <c:v>Ncр.многолетняя </c:v>
                </c:pt>
              </c:strCache>
            </c:strRef>
          </c:tx>
          <c:spPr>
            <a:ln w="38054">
              <a:solidFill>
                <a:schemeClr val="tx1"/>
              </a:solidFill>
              <a:prstDash val="solid"/>
            </a:ln>
          </c:spPr>
          <c:marker>
            <c:symbol val="dash"/>
            <c:size val="3"/>
            <c:spPr>
              <a:noFill/>
              <a:ln w="38054">
                <a:solidFill>
                  <a:schemeClr val="tx1"/>
                </a:solidFill>
                <a:prstDash val="solid"/>
              </a:ln>
            </c:spPr>
          </c:marker>
          <c:cat>
            <c:numRef>
              <c:f>'H:\HD I 2012-06-01\01 КаспНИРХ\Gelecorp\KaspNIRH\O T H\2012\[отч.Мн год 2012 Рисунки.xls]рис. 2'!$R$52:$R$57</c:f>
              <c:numCache>
                <c:formatCode>General</c:formatCode>
                <c:ptCount val="6"/>
                <c:pt idx="0">
                  <c:v>2001</c:v>
                </c:pt>
                <c:pt idx="1">
                  <c:v>2002</c:v>
                </c:pt>
                <c:pt idx="2">
                  <c:v>2004</c:v>
                </c:pt>
                <c:pt idx="3">
                  <c:v>2009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'H:\HD I 2012-06-01\01 КаспНИРХ\Gelecorp\KaspNIRH\O T H\2012\[отч.Мн год 2012 Рисунки.xls]рис. 2'!$T$52:$T$57</c:f>
              <c:numCache>
                <c:formatCode>General</c:formatCode>
                <c:ptCount val="6"/>
                <c:pt idx="0">
                  <c:v>32.9</c:v>
                </c:pt>
                <c:pt idx="1">
                  <c:v>32.9</c:v>
                </c:pt>
                <c:pt idx="2">
                  <c:v>32.9</c:v>
                </c:pt>
                <c:pt idx="3">
                  <c:v>32.9</c:v>
                </c:pt>
                <c:pt idx="4">
                  <c:v>32.9</c:v>
                </c:pt>
                <c:pt idx="5">
                  <c:v>32.9</c:v>
                </c:pt>
              </c:numCache>
            </c:numRef>
          </c:val>
        </c:ser>
        <c:marker val="1"/>
        <c:axId val="141881344"/>
        <c:axId val="141882880"/>
      </c:lineChart>
      <c:catAx>
        <c:axId val="141873152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2854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41875072"/>
        <c:crosses val="autoZero"/>
        <c:lblAlgn val="ctr"/>
        <c:lblOffset val="100"/>
        <c:tickLblSkip val="1"/>
        <c:tickMarkSkip val="1"/>
      </c:catAx>
      <c:valAx>
        <c:axId val="14187507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598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экз./м3</a:t>
                </a:r>
              </a:p>
            </c:rich>
          </c:tx>
          <c:layout>
            <c:manualLayout>
              <c:xMode val="edge"/>
              <c:yMode val="edge"/>
              <c:x val="2.9702980576130085E-2"/>
              <c:y val="0.26039291600177883"/>
            </c:manualLayout>
          </c:layout>
          <c:spPr>
            <a:noFill/>
            <a:ln w="16809">
              <a:noFill/>
            </a:ln>
          </c:spPr>
        </c:title>
        <c:numFmt formatCode="0" sourceLinked="0"/>
        <c:majorTickMark val="cross"/>
        <c:tickLblPos val="nextTo"/>
        <c:spPr>
          <a:ln w="2854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41873152"/>
        <c:crosses val="autoZero"/>
        <c:crossBetween val="between"/>
      </c:valAx>
      <c:catAx>
        <c:axId val="141881344"/>
        <c:scaling>
          <c:orientation val="minMax"/>
        </c:scaling>
        <c:delete val="1"/>
        <c:axPos val="b"/>
        <c:numFmt formatCode="General" sourceLinked="1"/>
        <c:tickLblPos val="none"/>
        <c:crossAx val="141882880"/>
        <c:crosses val="autoZero"/>
        <c:lblAlgn val="ctr"/>
        <c:lblOffset val="100"/>
      </c:catAx>
      <c:valAx>
        <c:axId val="141882880"/>
        <c:scaling>
          <c:orientation val="minMax"/>
        </c:scaling>
        <c:delete val="1"/>
        <c:axPos val="l"/>
        <c:numFmt formatCode="General" sourceLinked="1"/>
        <c:tickLblPos val="none"/>
        <c:crossAx val="141881344"/>
        <c:crosses val="autoZero"/>
        <c:crossBetween val="between"/>
      </c:valAx>
      <c:spPr>
        <a:noFill/>
        <a:ln w="25370">
          <a:noFill/>
        </a:ln>
      </c:spPr>
    </c:plotArea>
    <c:legend>
      <c:legendPos val="b"/>
      <c:layout>
        <c:manualLayout>
          <c:xMode val="edge"/>
          <c:yMode val="edge"/>
          <c:x val="0.71448786454227209"/>
          <c:y val="6.5347529233264451E-2"/>
          <c:w val="0.26736030678489092"/>
          <c:h val="0.23749740584752535"/>
        </c:manualLayout>
      </c:layout>
      <c:spPr>
        <a:noFill/>
        <a:ln w="16809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598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Большеглазый пузанок</a:t>
            </a:r>
          </a:p>
        </c:rich>
      </c:tx>
      <c:layout>
        <c:manualLayout>
          <c:xMode val="edge"/>
          <c:yMode val="edge"/>
          <c:x val="0.24006774007050291"/>
          <c:y val="7.4343700348493358E-2"/>
        </c:manualLayout>
      </c:layout>
      <c:spPr>
        <a:noFill/>
        <a:ln w="30059">
          <a:noFill/>
        </a:ln>
      </c:spPr>
    </c:title>
    <c:plotArea>
      <c:layout>
        <c:manualLayout>
          <c:layoutTarget val="inner"/>
          <c:xMode val="edge"/>
          <c:yMode val="edge"/>
          <c:x val="0.11025099775238648"/>
          <c:y val="0.18642716535433099"/>
          <c:w val="0.7323985369147028"/>
          <c:h val="0.69183373712901275"/>
        </c:manualLayout>
      </c:layout>
      <c:barChart>
        <c:barDir val="col"/>
        <c:grouping val="clustered"/>
        <c:ser>
          <c:idx val="1"/>
          <c:order val="0"/>
          <c:tx>
            <c:strRef>
              <c:f>молодь!$S$17</c:f>
              <c:strCache>
                <c:ptCount val="1"/>
                <c:pt idx="0">
                  <c:v>Большеглазый пузанок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5030">
              <a:solidFill>
                <a:schemeClr val="tx1"/>
              </a:solidFill>
              <a:prstDash val="solid"/>
            </a:ln>
          </c:spPr>
          <c:cat>
            <c:numRef>
              <c:f>молодь!$R$18:$R$23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молодь!$S$18:$S$23</c:f>
              <c:numCache>
                <c:formatCode>General</c:formatCode>
                <c:ptCount val="6"/>
                <c:pt idx="0">
                  <c:v>13.7</c:v>
                </c:pt>
                <c:pt idx="1">
                  <c:v>13</c:v>
                </c:pt>
                <c:pt idx="2">
                  <c:v>11.5</c:v>
                </c:pt>
                <c:pt idx="3">
                  <c:v>10.8</c:v>
                </c:pt>
                <c:pt idx="4">
                  <c:v>13.9</c:v>
                </c:pt>
                <c:pt idx="5">
                  <c:v>12.9</c:v>
                </c:pt>
              </c:numCache>
            </c:numRef>
          </c:val>
        </c:ser>
        <c:axId val="158118656"/>
        <c:axId val="158120192"/>
      </c:barChart>
      <c:lineChart>
        <c:grouping val="standard"/>
        <c:ser>
          <c:idx val="0"/>
          <c:order val="1"/>
          <c:tx>
            <c:strRef>
              <c:f>молодь!$T$17</c:f>
              <c:strCache>
                <c:ptCount val="1"/>
                <c:pt idx="0">
                  <c:v>Средн</c:v>
                </c:pt>
              </c:strCache>
            </c:strRef>
          </c:tx>
          <c:spPr>
            <a:ln w="38044">
              <a:solidFill>
                <a:schemeClr val="accent2">
                  <a:lumMod val="50000"/>
                </a:schemeClr>
              </a:solidFill>
              <a:prstDash val="solid"/>
            </a:ln>
          </c:spPr>
          <c:marker>
            <c:symbol val="none"/>
          </c:marker>
          <c:val>
            <c:numRef>
              <c:f>молодь!$T$18:$T$23</c:f>
              <c:numCache>
                <c:formatCode>General</c:formatCode>
                <c:ptCount val="6"/>
                <c:pt idx="0">
                  <c:v>12.8</c:v>
                </c:pt>
                <c:pt idx="1">
                  <c:v>12.8</c:v>
                </c:pt>
                <c:pt idx="2">
                  <c:v>12.8</c:v>
                </c:pt>
                <c:pt idx="3">
                  <c:v>12.8</c:v>
                </c:pt>
                <c:pt idx="4">
                  <c:v>12.8</c:v>
                </c:pt>
              </c:numCache>
            </c:numRef>
          </c:val>
        </c:ser>
        <c:marker val="1"/>
        <c:axId val="158121984"/>
        <c:axId val="158123520"/>
      </c:lineChart>
      <c:catAx>
        <c:axId val="158118656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28532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8120192"/>
        <c:crosses val="autoZero"/>
        <c:lblAlgn val="ctr"/>
        <c:lblOffset val="100"/>
        <c:tickLblSkip val="1"/>
        <c:tickMarkSkip val="1"/>
      </c:catAx>
      <c:valAx>
        <c:axId val="158120192"/>
        <c:scaling>
          <c:orientation val="minMax"/>
        </c:scaling>
        <c:axPos val="l"/>
        <c:numFmt formatCode="General" sourceLinked="1"/>
        <c:majorTickMark val="cross"/>
        <c:tickLblPos val="nextTo"/>
        <c:spPr>
          <a:ln w="28532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8118656"/>
        <c:crosses val="autoZero"/>
        <c:crossBetween val="between"/>
      </c:valAx>
      <c:catAx>
        <c:axId val="158121984"/>
        <c:scaling>
          <c:orientation val="minMax"/>
        </c:scaling>
        <c:delete val="1"/>
        <c:axPos val="b"/>
        <c:tickLblPos val="none"/>
        <c:crossAx val="158123520"/>
        <c:crosses val="autoZero"/>
        <c:lblAlgn val="ctr"/>
        <c:lblOffset val="100"/>
      </c:catAx>
      <c:valAx>
        <c:axId val="158123520"/>
        <c:scaling>
          <c:orientation val="minMax"/>
        </c:scaling>
        <c:delete val="1"/>
        <c:axPos val="l"/>
        <c:numFmt formatCode="General" sourceLinked="1"/>
        <c:tickLblPos val="none"/>
        <c:crossAx val="158121984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8" b="1" i="0" u="none" strike="noStrike" baseline="0">
          <a:solidFill>
            <a:schemeClr val="bg1"/>
          </a:solidFill>
          <a:latin typeface="Times New Roman" pitchFamily="18" charset="0"/>
          <a:ea typeface="Arial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12"/>
            </a:pPr>
            <a:r>
              <a:rPr lang="ru-RU" sz="1812"/>
              <a:t>Долгинская сельдь</a:t>
            </a:r>
          </a:p>
        </c:rich>
      </c:tx>
      <c:layout>
        <c:manualLayout>
          <c:xMode val="edge"/>
          <c:yMode val="edge"/>
          <c:x val="0.30303036330985061"/>
          <c:y val="2.1186556225926304E-2"/>
        </c:manualLayout>
      </c:layout>
      <c:spPr>
        <a:noFill/>
        <a:ln w="25584">
          <a:noFill/>
        </a:ln>
      </c:spPr>
    </c:title>
    <c:plotArea>
      <c:layout>
        <c:manualLayout>
          <c:layoutTarget val="inner"/>
          <c:xMode val="edge"/>
          <c:yMode val="edge"/>
          <c:x val="0.15126050420168066"/>
          <c:y val="0.21921921921921941"/>
          <c:w val="0.77100840336134546"/>
          <c:h val="0.58858858858858853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FFFF"/>
            </a:solidFill>
            <a:ln w="15288">
              <a:solidFill>
                <a:srgbClr val="000000"/>
              </a:solidFill>
              <a:prstDash val="solid"/>
            </a:ln>
          </c:spPr>
          <c:cat>
            <c:numRef>
              <c:f>молодь!$A$70:$A$77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молодь!$B$70:$B$77</c:f>
              <c:numCache>
                <c:formatCode>General</c:formatCode>
                <c:ptCount val="8"/>
                <c:pt idx="0">
                  <c:v>58.9</c:v>
                </c:pt>
                <c:pt idx="1">
                  <c:v>55.6</c:v>
                </c:pt>
                <c:pt idx="2">
                  <c:v>64.599999999999994</c:v>
                </c:pt>
                <c:pt idx="3">
                  <c:v>66.599999999999994</c:v>
                </c:pt>
                <c:pt idx="4">
                  <c:v>59.4</c:v>
                </c:pt>
                <c:pt idx="5">
                  <c:v>65.3</c:v>
                </c:pt>
                <c:pt idx="6">
                  <c:v>64.5</c:v>
                </c:pt>
                <c:pt idx="7">
                  <c:v>62.6</c:v>
                </c:pt>
              </c:numCache>
            </c:numRef>
          </c:val>
        </c:ser>
        <c:axId val="158258304"/>
        <c:axId val="158259840"/>
      </c:barChart>
      <c:catAx>
        <c:axId val="158258304"/>
        <c:scaling>
          <c:orientation val="minMax"/>
        </c:scaling>
        <c:axPos val="b"/>
        <c:numFmt formatCode="General" sourceLinked="1"/>
        <c:tickLblPos val="nextTo"/>
        <c:spPr>
          <a:ln w="28765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58259840"/>
        <c:crosses val="autoZero"/>
        <c:auto val="1"/>
        <c:lblAlgn val="ctr"/>
        <c:lblOffset val="100"/>
        <c:tickLblSkip val="1"/>
        <c:tickMarkSkip val="1"/>
      </c:catAx>
      <c:valAx>
        <c:axId val="158259840"/>
        <c:scaling>
          <c:orientation val="minMax"/>
          <c:max val="70"/>
          <c:min val="0"/>
        </c:scaling>
        <c:axPos val="l"/>
        <c:title>
          <c:tx>
            <c:rich>
              <a:bodyPr rot="0" vert="horz"/>
              <a:lstStyle/>
              <a:p>
                <a:pPr algn="ctr">
                  <a:defRPr sz="140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тыс. т</a:t>
                </a:r>
              </a:p>
            </c:rich>
          </c:tx>
          <c:layout>
            <c:manualLayout>
              <c:xMode val="edge"/>
              <c:yMode val="edge"/>
              <c:x val="0.15126050420168066"/>
              <c:y val="9.9099099099099391E-2"/>
            </c:manualLayout>
          </c:layout>
          <c:spPr>
            <a:noFill/>
            <a:ln w="25584">
              <a:noFill/>
            </a:ln>
          </c:spPr>
        </c:title>
        <c:numFmt formatCode="General" sourceLinked="1"/>
        <c:tickLblPos val="nextTo"/>
        <c:spPr>
          <a:ln w="287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8258304"/>
        <c:crosses val="autoZero"/>
        <c:crossBetween val="between"/>
        <c:majorUnit val="10"/>
      </c:valAx>
      <c:spPr>
        <a:noFill/>
        <a:ln w="2558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409" b="1" i="0" u="none" strike="noStrike" baseline="0">
          <a:solidFill>
            <a:srgbClr val="000000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735"/>
            </a:pPr>
            <a:r>
              <a:rPr lang="ru-RU" sz="1735"/>
              <a:t>Каспийский пузанок</a:t>
            </a:r>
          </a:p>
        </c:rich>
      </c:tx>
      <c:layout>
        <c:manualLayout>
          <c:xMode val="edge"/>
          <c:yMode val="edge"/>
          <c:x val="0.30580807833803442"/>
          <c:y val="6.1696657287208523E-2"/>
        </c:manualLayout>
      </c:layout>
      <c:spPr>
        <a:noFill/>
        <a:ln w="24498">
          <a:noFill/>
        </a:ln>
      </c:spPr>
    </c:title>
    <c:plotArea>
      <c:layout>
        <c:manualLayout>
          <c:layoutTarget val="inner"/>
          <c:xMode val="edge"/>
          <c:yMode val="edge"/>
          <c:x val="0.18181818181818213"/>
          <c:y val="0.27691817002752978"/>
          <c:w val="0.77248054253333964"/>
          <c:h val="0.51917435087400976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FFFF"/>
            </a:solidFill>
            <a:ln w="14891">
              <a:solidFill>
                <a:srgbClr val="000000"/>
              </a:solidFill>
              <a:prstDash val="solid"/>
            </a:ln>
          </c:spPr>
          <c:cat>
            <c:numRef>
              <c:f>молодь!$A$70:$A$77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молодь!$C$70:$C$77</c:f>
              <c:numCache>
                <c:formatCode>General</c:formatCode>
                <c:ptCount val="8"/>
                <c:pt idx="0">
                  <c:v>18.899999999999999</c:v>
                </c:pt>
                <c:pt idx="1">
                  <c:v>15.8</c:v>
                </c:pt>
                <c:pt idx="2">
                  <c:v>15.5</c:v>
                </c:pt>
                <c:pt idx="3">
                  <c:v>18.7</c:v>
                </c:pt>
                <c:pt idx="4">
                  <c:v>17.2</c:v>
                </c:pt>
                <c:pt idx="5">
                  <c:v>16.899999999999999</c:v>
                </c:pt>
                <c:pt idx="6">
                  <c:v>19.3</c:v>
                </c:pt>
                <c:pt idx="7">
                  <c:v>19.7</c:v>
                </c:pt>
              </c:numCache>
            </c:numRef>
          </c:val>
        </c:ser>
        <c:axId val="159516928"/>
        <c:axId val="159522816"/>
      </c:barChart>
      <c:catAx>
        <c:axId val="159516928"/>
        <c:scaling>
          <c:orientation val="minMax"/>
        </c:scaling>
        <c:axPos val="b"/>
        <c:numFmt formatCode="General" sourceLinked="1"/>
        <c:tickLblPos val="nextTo"/>
        <c:spPr>
          <a:ln w="27542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59522816"/>
        <c:crosses val="autoZero"/>
        <c:auto val="1"/>
        <c:lblAlgn val="ctr"/>
        <c:lblOffset val="100"/>
        <c:tickLblSkip val="1"/>
        <c:tickMarkSkip val="1"/>
      </c:catAx>
      <c:valAx>
        <c:axId val="159522816"/>
        <c:scaling>
          <c:orientation val="minMax"/>
          <c:max val="20"/>
        </c:scaling>
        <c:axPos val="l"/>
        <c:title>
          <c:tx>
            <c:rich>
              <a:bodyPr rot="0" vert="horz"/>
              <a:lstStyle/>
              <a:p>
                <a:pPr algn="ctr">
                  <a:defRPr sz="134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тыс. т</a:t>
                </a:r>
              </a:p>
            </c:rich>
          </c:tx>
          <c:layout>
            <c:manualLayout>
              <c:xMode val="edge"/>
              <c:yMode val="edge"/>
              <c:x val="0.17930671709514573"/>
              <c:y val="0.20410646867339791"/>
            </c:manualLayout>
          </c:layout>
          <c:spPr>
            <a:noFill/>
            <a:ln w="24498">
              <a:noFill/>
            </a:ln>
          </c:spPr>
        </c:title>
        <c:numFmt formatCode="General" sourceLinked="1"/>
        <c:tickLblPos val="nextTo"/>
        <c:spPr>
          <a:ln w="2754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9516928"/>
        <c:crosses val="autoZero"/>
        <c:crossBetween val="between"/>
        <c:majorUnit val="4"/>
      </c:valAx>
      <c:spPr>
        <a:noFill/>
        <a:ln w="2449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49" b="1" i="0" u="none" strike="noStrike" baseline="0">
          <a:solidFill>
            <a:srgbClr val="000000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799"/>
            </a:pPr>
            <a:r>
              <a:rPr lang="ru-RU" sz="1799"/>
              <a:t>Большеглазый пузанок</a:t>
            </a:r>
          </a:p>
        </c:rich>
      </c:tx>
      <c:layout>
        <c:manualLayout>
          <c:xMode val="edge"/>
          <c:yMode val="edge"/>
          <c:x val="0.32718578801810888"/>
          <c:y val="8.8296744363908164E-2"/>
        </c:manualLayout>
      </c:layout>
      <c:spPr>
        <a:noFill/>
        <a:ln w="25386">
          <a:noFill/>
        </a:ln>
      </c:spPr>
    </c:title>
    <c:plotArea>
      <c:layout>
        <c:manualLayout>
          <c:layoutTarget val="inner"/>
          <c:xMode val="edge"/>
          <c:yMode val="edge"/>
          <c:x val="0.18644067796610189"/>
          <c:y val="0.22784810126582294"/>
          <c:w val="0.78813559322033899"/>
          <c:h val="0.58141287604680558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FFFF"/>
            </a:solidFill>
            <a:ln w="13625">
              <a:solidFill>
                <a:srgbClr val="000000"/>
              </a:solidFill>
              <a:prstDash val="solid"/>
            </a:ln>
          </c:spPr>
          <c:cat>
            <c:numRef>
              <c:f>молодь!$A$70:$A$77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молодь!$D$70:$D$77</c:f>
              <c:numCache>
                <c:formatCode>General</c:formatCode>
                <c:ptCount val="8"/>
                <c:pt idx="0">
                  <c:v>28.1</c:v>
                </c:pt>
                <c:pt idx="1">
                  <c:v>28.9</c:v>
                </c:pt>
                <c:pt idx="2">
                  <c:v>28</c:v>
                </c:pt>
                <c:pt idx="3">
                  <c:v>27.8</c:v>
                </c:pt>
                <c:pt idx="4">
                  <c:v>29.7</c:v>
                </c:pt>
                <c:pt idx="5">
                  <c:v>25.6</c:v>
                </c:pt>
                <c:pt idx="6">
                  <c:v>26.3</c:v>
                </c:pt>
                <c:pt idx="7">
                  <c:v>27.5</c:v>
                </c:pt>
              </c:numCache>
            </c:numRef>
          </c:val>
        </c:ser>
        <c:axId val="159870336"/>
        <c:axId val="159872128"/>
      </c:barChart>
      <c:catAx>
        <c:axId val="159870336"/>
        <c:scaling>
          <c:orientation val="minMax"/>
        </c:scaling>
        <c:axPos val="b"/>
        <c:numFmt formatCode="General" sourceLinked="1"/>
        <c:tickLblPos val="nextTo"/>
        <c:spPr>
          <a:ln w="28523">
            <a:solidFill>
              <a:schemeClr val="bg1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59872128"/>
        <c:crosses val="autoZero"/>
        <c:auto val="1"/>
        <c:lblAlgn val="ctr"/>
        <c:lblOffset val="100"/>
        <c:tickLblSkip val="1"/>
        <c:tickMarkSkip val="1"/>
      </c:catAx>
      <c:valAx>
        <c:axId val="159872128"/>
        <c:scaling>
          <c:orientation val="minMax"/>
          <c:max val="30"/>
          <c:min val="0"/>
        </c:scaling>
        <c:axPos val="l"/>
        <c:title>
          <c:tx>
            <c:rich>
              <a:bodyPr rot="0" vert="horz"/>
              <a:lstStyle/>
              <a:p>
                <a:pPr algn="ctr">
                  <a:defRPr sz="1394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тыс.т</a:t>
                </a:r>
              </a:p>
            </c:rich>
          </c:tx>
          <c:layout>
            <c:manualLayout>
              <c:xMode val="edge"/>
              <c:yMode val="edge"/>
              <c:x val="7.9584456305377929E-2"/>
              <c:y val="8.2530809476630149E-2"/>
            </c:manualLayout>
          </c:layout>
          <c:spPr>
            <a:noFill/>
            <a:ln w="25386">
              <a:noFill/>
            </a:ln>
          </c:spPr>
        </c:title>
        <c:numFmt formatCode="General" sourceLinked="1"/>
        <c:tickLblPos val="nextTo"/>
        <c:spPr>
          <a:ln w="28523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9870336"/>
        <c:crosses val="autoZero"/>
        <c:crossBetween val="between"/>
      </c:valAx>
      <c:spPr>
        <a:noFill/>
        <a:ln w="25386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8" b="1" i="0" u="none" strike="noStrike" baseline="0">
          <a:solidFill>
            <a:schemeClr val="bg1"/>
          </a:solidFill>
          <a:effectLst/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8965517241379309"/>
          <c:y val="4.9132947976878741E-2"/>
          <c:w val="0.77155172413793049"/>
          <c:h val="0.53179190751445182"/>
        </c:manualLayout>
      </c:layout>
      <c:barChart>
        <c:barDir val="col"/>
        <c:grouping val="clustered"/>
        <c:ser>
          <c:idx val="0"/>
          <c:order val="0"/>
          <c:tx>
            <c:strRef>
              <c:f>Лист1!$A$51</c:f>
              <c:strCache>
                <c:ptCount val="1"/>
                <c:pt idx="0">
                  <c:v>2012 г.</c:v>
                </c:pt>
              </c:strCache>
            </c:strRef>
          </c:tx>
          <c:spPr>
            <a:solidFill>
              <a:srgbClr val="FF3300"/>
            </a:solidFill>
            <a:ln w="4366">
              <a:solidFill>
                <a:srgbClr val="000000"/>
              </a:solidFill>
              <a:prstDash val="solid"/>
            </a:ln>
          </c:spPr>
          <c:cat>
            <c:strRef>
              <c:f>Лист1!$B$50:$K$50</c:f>
              <c:strCache>
                <c:ptCount val="9"/>
                <c:pt idx="0">
                  <c:v>2+</c:v>
                </c:pt>
                <c:pt idx="1">
                  <c:v>3+</c:v>
                </c:pt>
                <c:pt idx="2">
                  <c:v>4+</c:v>
                </c:pt>
                <c:pt idx="3">
                  <c:v>5+</c:v>
                </c:pt>
                <c:pt idx="4">
                  <c:v>6+</c:v>
                </c:pt>
                <c:pt idx="5">
                  <c:v>7+</c:v>
                </c:pt>
                <c:pt idx="6">
                  <c:v>8+</c:v>
                </c:pt>
                <c:pt idx="7">
                  <c:v>9+</c:v>
                </c:pt>
                <c:pt idx="8">
                  <c:v>10+</c:v>
                </c:pt>
              </c:strCache>
            </c:strRef>
          </c:cat>
          <c:val>
            <c:numRef>
              <c:f>Лист1!$B$51:$J$51</c:f>
              <c:numCache>
                <c:formatCode>General</c:formatCode>
                <c:ptCount val="9"/>
                <c:pt idx="0">
                  <c:v>0.31000000000000039</c:v>
                </c:pt>
                <c:pt idx="1">
                  <c:v>0.53</c:v>
                </c:pt>
                <c:pt idx="2">
                  <c:v>0.68</c:v>
                </c:pt>
                <c:pt idx="3">
                  <c:v>0.79</c:v>
                </c:pt>
                <c:pt idx="4">
                  <c:v>0.98</c:v>
                </c:pt>
                <c:pt idx="5">
                  <c:v>1.1100000000000001</c:v>
                </c:pt>
                <c:pt idx="6">
                  <c:v>1.28</c:v>
                </c:pt>
                <c:pt idx="7">
                  <c:v>1.32</c:v>
                </c:pt>
                <c:pt idx="8">
                  <c:v>1.76</c:v>
                </c:pt>
              </c:numCache>
            </c:numRef>
          </c:val>
        </c:ser>
        <c:ser>
          <c:idx val="1"/>
          <c:order val="1"/>
          <c:tx>
            <c:strRef>
              <c:f>Лист1!$A$52</c:f>
              <c:strCache>
                <c:ptCount val="1"/>
                <c:pt idx="0">
                  <c:v>средний 2007-2011</c:v>
                </c:pt>
              </c:strCache>
            </c:strRef>
          </c:tx>
          <c:spPr>
            <a:solidFill>
              <a:srgbClr val="CCFFFF"/>
            </a:solidFill>
            <a:ln w="4366">
              <a:solidFill>
                <a:srgbClr val="000000"/>
              </a:solidFill>
              <a:prstDash val="solid"/>
            </a:ln>
          </c:spPr>
          <c:cat>
            <c:strRef>
              <c:f>Лист1!$B$50:$K$50</c:f>
              <c:strCache>
                <c:ptCount val="9"/>
                <c:pt idx="0">
                  <c:v>2+</c:v>
                </c:pt>
                <c:pt idx="1">
                  <c:v>3+</c:v>
                </c:pt>
                <c:pt idx="2">
                  <c:v>4+</c:v>
                </c:pt>
                <c:pt idx="3">
                  <c:v>5+</c:v>
                </c:pt>
                <c:pt idx="4">
                  <c:v>6+</c:v>
                </c:pt>
                <c:pt idx="5">
                  <c:v>7+</c:v>
                </c:pt>
                <c:pt idx="6">
                  <c:v>8+</c:v>
                </c:pt>
                <c:pt idx="7">
                  <c:v>9+</c:v>
                </c:pt>
                <c:pt idx="8">
                  <c:v>10+</c:v>
                </c:pt>
              </c:strCache>
            </c:strRef>
          </c:cat>
          <c:val>
            <c:numRef>
              <c:f>Лист1!$B$52:$J$52</c:f>
              <c:numCache>
                <c:formatCode>General</c:formatCode>
                <c:ptCount val="9"/>
                <c:pt idx="0">
                  <c:v>0.22</c:v>
                </c:pt>
                <c:pt idx="1">
                  <c:v>0.44</c:v>
                </c:pt>
                <c:pt idx="2">
                  <c:v>0.61000000000000065</c:v>
                </c:pt>
                <c:pt idx="3">
                  <c:v>0.7600000000000009</c:v>
                </c:pt>
                <c:pt idx="4">
                  <c:v>0.88</c:v>
                </c:pt>
                <c:pt idx="5">
                  <c:v>0.99</c:v>
                </c:pt>
                <c:pt idx="6">
                  <c:v>1.1299999999999983</c:v>
                </c:pt>
                <c:pt idx="7">
                  <c:v>1.34</c:v>
                </c:pt>
                <c:pt idx="8">
                  <c:v>1.9300000000000015</c:v>
                </c:pt>
              </c:numCache>
            </c:numRef>
          </c:val>
        </c:ser>
        <c:gapWidth val="80"/>
        <c:axId val="111683456"/>
        <c:axId val="111689728"/>
      </c:barChart>
      <c:catAx>
        <c:axId val="1116834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Возрастные группы</a:t>
                </a:r>
              </a:p>
            </c:rich>
          </c:tx>
          <c:layout>
            <c:manualLayout>
              <c:xMode val="edge"/>
              <c:yMode val="edge"/>
              <c:x val="0.37600868856910175"/>
              <c:y val="0.67448545810386529"/>
            </c:manualLayout>
          </c:layout>
          <c:spPr>
            <a:noFill/>
            <a:ln w="18366">
              <a:noFill/>
            </a:ln>
          </c:spPr>
        </c:title>
        <c:numFmt formatCode="General" sourceLinked="1"/>
        <c:tickLblPos val="nextTo"/>
        <c:spPr>
          <a:ln w="285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="1"/>
            </a:pPr>
            <a:endParaRPr lang="ru-RU"/>
          </a:p>
        </c:txPr>
        <c:crossAx val="111689728"/>
        <c:crosses val="autoZero"/>
        <c:auto val="1"/>
        <c:lblAlgn val="ctr"/>
        <c:lblOffset val="100"/>
        <c:tickLblSkip val="1"/>
        <c:tickMarkSkip val="1"/>
      </c:catAx>
      <c:valAx>
        <c:axId val="111689728"/>
        <c:scaling>
          <c:orientation val="minMax"/>
          <c:max val="2.5"/>
        </c:scaling>
        <c:axPos val="l"/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Масса, кг</a:t>
                </a:r>
              </a:p>
            </c:rich>
          </c:tx>
          <c:layout>
            <c:manualLayout>
              <c:xMode val="edge"/>
              <c:yMode val="edge"/>
              <c:x val="0.20763440130328539"/>
              <c:y val="2.4985966349582025E-2"/>
            </c:manualLayout>
          </c:layout>
          <c:spPr>
            <a:noFill/>
            <a:ln w="18366">
              <a:noFill/>
            </a:ln>
          </c:spPr>
        </c:title>
        <c:numFmt formatCode="General" sourceLinked="1"/>
        <c:tickLblPos val="nextTo"/>
        <c:spPr>
          <a:ln w="285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="1"/>
            </a:pPr>
            <a:endParaRPr lang="ru-RU"/>
          </a:p>
        </c:txPr>
        <c:crossAx val="111683456"/>
        <c:crosses val="autoZero"/>
        <c:crossBetween val="between"/>
      </c:valAx>
      <c:spPr>
        <a:noFill/>
        <a:ln w="2539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8" b="0" i="0" u="none" strike="noStrike" baseline="0">
          <a:solidFill>
            <a:srgbClr val="000000"/>
          </a:solidFill>
          <a:latin typeface="Times New Roman" pitchFamily="18" charset="0"/>
          <a:ea typeface="Arial Cyr"/>
          <a:cs typeface="Arial Cyr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7309287951909241"/>
          <c:y val="8.3435218324982227E-2"/>
          <c:w val="0.78249888118823852"/>
          <c:h val="0.59957551896921957"/>
        </c:manualLayout>
      </c:layout>
      <c:barChart>
        <c:barDir val="col"/>
        <c:grouping val="clustered"/>
        <c:ser>
          <c:idx val="0"/>
          <c:order val="0"/>
          <c:tx>
            <c:strRef>
              <c:f>Лист1!$A$26</c:f>
              <c:strCache>
                <c:ptCount val="1"/>
                <c:pt idx="0">
                  <c:v>2012 г.</c:v>
                </c:pt>
              </c:strCache>
            </c:strRef>
          </c:tx>
          <c:spPr>
            <a:solidFill>
              <a:srgbClr val="FF3300"/>
            </a:solidFill>
            <a:ln w="6284">
              <a:solidFill>
                <a:srgbClr val="000000"/>
              </a:solidFill>
              <a:prstDash val="solid"/>
            </a:ln>
          </c:spPr>
          <c:cat>
            <c:strRef>
              <c:f>Лист1!$B$25:$K$25</c:f>
              <c:strCache>
                <c:ptCount val="9"/>
                <c:pt idx="0">
                  <c:v>2+</c:v>
                </c:pt>
                <c:pt idx="1">
                  <c:v>3+</c:v>
                </c:pt>
                <c:pt idx="2">
                  <c:v>4+</c:v>
                </c:pt>
                <c:pt idx="3">
                  <c:v>5+</c:v>
                </c:pt>
                <c:pt idx="4">
                  <c:v>6+</c:v>
                </c:pt>
                <c:pt idx="5">
                  <c:v>7+</c:v>
                </c:pt>
                <c:pt idx="6">
                  <c:v>8+</c:v>
                </c:pt>
                <c:pt idx="7">
                  <c:v>9+</c:v>
                </c:pt>
                <c:pt idx="8">
                  <c:v>10+</c:v>
                </c:pt>
              </c:strCache>
            </c:strRef>
          </c:cat>
          <c:val>
            <c:numRef>
              <c:f>Лист1!$B$26:$J$26</c:f>
              <c:numCache>
                <c:formatCode>General</c:formatCode>
                <c:ptCount val="9"/>
                <c:pt idx="0">
                  <c:v>25.5</c:v>
                </c:pt>
                <c:pt idx="1">
                  <c:v>31.2</c:v>
                </c:pt>
                <c:pt idx="2">
                  <c:v>34.300000000000004</c:v>
                </c:pt>
                <c:pt idx="3">
                  <c:v>37</c:v>
                </c:pt>
                <c:pt idx="4">
                  <c:v>38.800000000000004</c:v>
                </c:pt>
                <c:pt idx="5">
                  <c:v>41.1</c:v>
                </c:pt>
                <c:pt idx="6">
                  <c:v>43.7</c:v>
                </c:pt>
                <c:pt idx="7">
                  <c:v>46.7</c:v>
                </c:pt>
                <c:pt idx="8">
                  <c:v>49.5</c:v>
                </c:pt>
              </c:numCache>
            </c:numRef>
          </c:val>
        </c:ser>
        <c:ser>
          <c:idx val="1"/>
          <c:order val="1"/>
          <c:tx>
            <c:strRef>
              <c:f>Лист1!$A$27</c:f>
              <c:strCache>
                <c:ptCount val="1"/>
                <c:pt idx="0">
                  <c:v>средний 2007-2011</c:v>
                </c:pt>
              </c:strCache>
            </c:strRef>
          </c:tx>
          <c:spPr>
            <a:solidFill>
              <a:srgbClr val="CCFFFF"/>
            </a:solidFill>
            <a:ln w="6284">
              <a:solidFill>
                <a:srgbClr val="000000"/>
              </a:solidFill>
              <a:prstDash val="solid"/>
            </a:ln>
          </c:spPr>
          <c:cat>
            <c:strRef>
              <c:f>Лист1!$B$25:$K$25</c:f>
              <c:strCache>
                <c:ptCount val="9"/>
                <c:pt idx="0">
                  <c:v>2+</c:v>
                </c:pt>
                <c:pt idx="1">
                  <c:v>3+</c:v>
                </c:pt>
                <c:pt idx="2">
                  <c:v>4+</c:v>
                </c:pt>
                <c:pt idx="3">
                  <c:v>5+</c:v>
                </c:pt>
                <c:pt idx="4">
                  <c:v>6+</c:v>
                </c:pt>
                <c:pt idx="5">
                  <c:v>7+</c:v>
                </c:pt>
                <c:pt idx="6">
                  <c:v>8+</c:v>
                </c:pt>
                <c:pt idx="7">
                  <c:v>9+</c:v>
                </c:pt>
                <c:pt idx="8">
                  <c:v>10+</c:v>
                </c:pt>
              </c:strCache>
            </c:strRef>
          </c:cat>
          <c:val>
            <c:numRef>
              <c:f>Лист1!$B$27:$J$27</c:f>
              <c:numCache>
                <c:formatCode>General</c:formatCode>
                <c:ptCount val="9"/>
                <c:pt idx="0">
                  <c:v>24.1</c:v>
                </c:pt>
                <c:pt idx="1">
                  <c:v>29.4</c:v>
                </c:pt>
                <c:pt idx="2">
                  <c:v>34</c:v>
                </c:pt>
                <c:pt idx="3">
                  <c:v>36.800000000000004</c:v>
                </c:pt>
                <c:pt idx="4">
                  <c:v>38.800000000000004</c:v>
                </c:pt>
                <c:pt idx="5">
                  <c:v>40.700000000000003</c:v>
                </c:pt>
                <c:pt idx="6">
                  <c:v>43.6</c:v>
                </c:pt>
                <c:pt idx="7">
                  <c:v>48.3</c:v>
                </c:pt>
                <c:pt idx="8">
                  <c:v>53.1</c:v>
                </c:pt>
              </c:numCache>
            </c:numRef>
          </c:val>
        </c:ser>
        <c:gapWidth val="80"/>
        <c:axId val="111513600"/>
        <c:axId val="111515520"/>
      </c:barChart>
      <c:catAx>
        <c:axId val="1115136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19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Возрастные группы</a:t>
                </a:r>
              </a:p>
            </c:rich>
          </c:tx>
          <c:layout>
            <c:manualLayout>
              <c:xMode val="edge"/>
              <c:yMode val="edge"/>
              <c:x val="0.35064212368190817"/>
              <c:y val="0.77711857446390664"/>
            </c:manualLayout>
          </c:layout>
          <c:spPr>
            <a:noFill/>
            <a:ln w="18630">
              <a:noFill/>
            </a:ln>
          </c:spPr>
        </c:title>
        <c:numFmt formatCode="General" sourceLinked="1"/>
        <c:tickLblPos val="nextTo"/>
        <c:spPr>
          <a:ln w="285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="1"/>
            </a:pPr>
            <a:endParaRPr lang="ru-RU"/>
          </a:p>
        </c:txPr>
        <c:crossAx val="111515520"/>
        <c:crosses val="autoZero"/>
        <c:auto val="1"/>
        <c:lblAlgn val="ctr"/>
        <c:lblOffset val="100"/>
        <c:tickLblSkip val="1"/>
        <c:tickMarkSkip val="1"/>
      </c:catAx>
      <c:valAx>
        <c:axId val="111515520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Длина,  см</a:t>
                </a:r>
              </a:p>
            </c:rich>
          </c:tx>
          <c:layout>
            <c:manualLayout>
              <c:xMode val="edge"/>
              <c:yMode val="edge"/>
              <c:x val="0.19163213150987704"/>
              <c:y val="2.7431213955398485E-2"/>
            </c:manualLayout>
          </c:layout>
          <c:spPr>
            <a:noFill/>
            <a:ln w="18630">
              <a:noFill/>
            </a:ln>
          </c:spPr>
        </c:title>
        <c:numFmt formatCode="General" sourceLinked="1"/>
        <c:tickLblPos val="nextTo"/>
        <c:spPr>
          <a:ln w="285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="1"/>
            </a:pPr>
            <a:endParaRPr lang="ru-RU"/>
          </a:p>
        </c:txPr>
        <c:crossAx val="111513600"/>
        <c:crosses val="autoZero"/>
        <c:crossBetween val="between"/>
        <c:majorUnit val="20"/>
      </c:valAx>
      <c:spPr>
        <a:noFill/>
        <a:ln w="2539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89752650176679"/>
          <c:y val="5.3627760252365916E-2"/>
          <c:w val="0.81978798586572366"/>
          <c:h val="0.57097791798107345"/>
        </c:manualLayout>
      </c:layout>
      <c:barChart>
        <c:barDir val="col"/>
        <c:grouping val="clustered"/>
        <c:ser>
          <c:idx val="0"/>
          <c:order val="0"/>
          <c:tx>
            <c:strRef>
              <c:f>Лист1!$A$77</c:f>
              <c:strCache>
                <c:ptCount val="1"/>
                <c:pt idx="0">
                  <c:v>2012 г.</c:v>
                </c:pt>
              </c:strCache>
            </c:strRef>
          </c:tx>
          <c:spPr>
            <a:solidFill>
              <a:srgbClr val="FF3300"/>
            </a:solidFill>
            <a:ln w="9901">
              <a:solidFill>
                <a:schemeClr val="bg1"/>
              </a:solidFill>
              <a:prstDash val="solid"/>
            </a:ln>
          </c:spPr>
          <c:cat>
            <c:strRef>
              <c:f>Лист1!$B$76:$H$76</c:f>
              <c:strCache>
                <c:ptCount val="7"/>
                <c:pt idx="0">
                  <c:v>3+</c:v>
                </c:pt>
                <c:pt idx="1">
                  <c:v>4+</c:v>
                </c:pt>
                <c:pt idx="2">
                  <c:v>5+</c:v>
                </c:pt>
                <c:pt idx="3">
                  <c:v>6+</c:v>
                </c:pt>
                <c:pt idx="4">
                  <c:v>7+</c:v>
                </c:pt>
                <c:pt idx="5">
                  <c:v>8+</c:v>
                </c:pt>
                <c:pt idx="6">
                  <c:v>9+</c:v>
                </c:pt>
              </c:strCache>
            </c:strRef>
          </c:cat>
          <c:val>
            <c:numRef>
              <c:f>Лист1!$B$77:$H$77</c:f>
              <c:numCache>
                <c:formatCode>General</c:formatCode>
                <c:ptCount val="7"/>
                <c:pt idx="0">
                  <c:v>9.6</c:v>
                </c:pt>
                <c:pt idx="1">
                  <c:v>33.1</c:v>
                </c:pt>
                <c:pt idx="2">
                  <c:v>34.4</c:v>
                </c:pt>
                <c:pt idx="3">
                  <c:v>12.1</c:v>
                </c:pt>
                <c:pt idx="4">
                  <c:v>7.2</c:v>
                </c:pt>
                <c:pt idx="5">
                  <c:v>2.7</c:v>
                </c:pt>
                <c:pt idx="6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Лист1!$A$78</c:f>
              <c:strCache>
                <c:ptCount val="1"/>
                <c:pt idx="0">
                  <c:v>средний 2007-2011</c:v>
                </c:pt>
              </c:strCache>
            </c:strRef>
          </c:tx>
          <c:spPr>
            <a:solidFill>
              <a:srgbClr val="CCFFFF"/>
            </a:solidFill>
            <a:ln w="9901">
              <a:solidFill>
                <a:schemeClr val="tx1"/>
              </a:solidFill>
              <a:prstDash val="solid"/>
            </a:ln>
          </c:spPr>
          <c:cat>
            <c:strRef>
              <c:f>Лист1!$B$76:$H$76</c:f>
              <c:strCache>
                <c:ptCount val="7"/>
                <c:pt idx="0">
                  <c:v>3+</c:v>
                </c:pt>
                <c:pt idx="1">
                  <c:v>4+</c:v>
                </c:pt>
                <c:pt idx="2">
                  <c:v>5+</c:v>
                </c:pt>
                <c:pt idx="3">
                  <c:v>6+</c:v>
                </c:pt>
                <c:pt idx="4">
                  <c:v>7+</c:v>
                </c:pt>
                <c:pt idx="5">
                  <c:v>8+</c:v>
                </c:pt>
                <c:pt idx="6">
                  <c:v>9+</c:v>
                </c:pt>
              </c:strCache>
            </c:strRef>
          </c:cat>
          <c:val>
            <c:numRef>
              <c:f>Лист1!$B$78:$H$78</c:f>
              <c:numCache>
                <c:formatCode>General</c:formatCode>
                <c:ptCount val="7"/>
                <c:pt idx="0">
                  <c:v>12.8</c:v>
                </c:pt>
                <c:pt idx="1">
                  <c:v>35.6</c:v>
                </c:pt>
                <c:pt idx="2">
                  <c:v>29.8</c:v>
                </c:pt>
                <c:pt idx="3">
                  <c:v>13.5</c:v>
                </c:pt>
                <c:pt idx="4">
                  <c:v>6.4</c:v>
                </c:pt>
                <c:pt idx="5">
                  <c:v>1.6</c:v>
                </c:pt>
                <c:pt idx="6">
                  <c:v>0.60000000000000064</c:v>
                </c:pt>
              </c:numCache>
            </c:numRef>
          </c:val>
        </c:ser>
        <c:axId val="111490944"/>
        <c:axId val="111788032"/>
      </c:barChart>
      <c:catAx>
        <c:axId val="1114909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Возрастные группы</a:t>
                </a:r>
              </a:p>
            </c:rich>
          </c:tx>
          <c:layout>
            <c:manualLayout>
              <c:xMode val="edge"/>
              <c:yMode val="edge"/>
              <c:x val="0.33843947951735776"/>
              <c:y val="0.73725527211306918"/>
            </c:manualLayout>
          </c:layout>
          <c:spPr>
            <a:noFill/>
            <a:ln w="19805">
              <a:noFill/>
            </a:ln>
          </c:spPr>
        </c:title>
        <c:numFmt formatCode="General" sourceLinked="1"/>
        <c:tickLblPos val="nextTo"/>
        <c:spPr>
          <a:ln w="28574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1788032"/>
        <c:crosses val="autoZero"/>
        <c:auto val="1"/>
        <c:lblAlgn val="ctr"/>
        <c:lblOffset val="100"/>
        <c:tickLblSkip val="1"/>
        <c:tickMarkSkip val="1"/>
      </c:catAx>
      <c:valAx>
        <c:axId val="111788032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 algn="ctr">
                  <a:defRPr sz="1400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Доля ,  %</a:t>
                </a:r>
              </a:p>
            </c:rich>
          </c:tx>
          <c:layout>
            <c:manualLayout>
              <c:xMode val="edge"/>
              <c:yMode val="edge"/>
              <c:x val="0.14594492826205921"/>
              <c:y val="3.7321013106800187E-2"/>
            </c:manualLayout>
          </c:layout>
          <c:spPr>
            <a:noFill/>
            <a:ln w="19805">
              <a:noFill/>
            </a:ln>
          </c:spPr>
        </c:title>
        <c:numFmt formatCode="General" sourceLinked="1"/>
        <c:tickLblPos val="nextTo"/>
        <c:spPr>
          <a:ln w="28574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1490944"/>
        <c:crosses val="autoZero"/>
        <c:crossBetween val="between"/>
        <c:majorUnit val="10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25691420197917014"/>
          <c:y val="0.8478326171373689"/>
          <c:w val="0.45123081346280491"/>
          <c:h val="0.13391357626038058"/>
        </c:manualLayout>
      </c:layout>
      <c:spPr>
        <a:noFill/>
        <a:ln w="19805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bg1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/>
              <a:t>весна</a:t>
            </a:r>
          </a:p>
        </c:rich>
      </c:tx>
      <c:layout>
        <c:manualLayout>
          <c:xMode val="edge"/>
          <c:yMode val="edge"/>
          <c:x val="0.43171482165552388"/>
          <c:y val="0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234119782214197"/>
          <c:y val="0.10554233046450592"/>
          <c:w val="0.58983666061705897"/>
          <c:h val="0.55867423548800743"/>
        </c:manualLayout>
      </c:layout>
      <c:barChart>
        <c:barDir val="col"/>
        <c:grouping val="clustered"/>
        <c:ser>
          <c:idx val="1"/>
          <c:order val="0"/>
          <c:tx>
            <c:strRef>
              <c:f>Лист1!$A$55</c:f>
              <c:strCache>
                <c:ptCount val="1"/>
                <c:pt idx="0">
                  <c:v>промысловое усилие, км3</c:v>
                </c:pt>
              </c:strCache>
            </c:strRef>
          </c:tx>
          <c:spPr>
            <a:solidFill>
              <a:srgbClr val="008000"/>
            </a:solidFill>
            <a:ln w="11809">
              <a:solidFill>
                <a:srgbClr val="000000"/>
              </a:solidFill>
              <a:prstDash val="solid"/>
            </a:ln>
          </c:spPr>
          <c:cat>
            <c:numRef>
              <c:f>Лист1!$B$54:$G$54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Лист1!$B$55:$G$55</c:f>
              <c:numCache>
                <c:formatCode>General</c:formatCode>
                <c:ptCount val="6"/>
                <c:pt idx="0">
                  <c:v>17</c:v>
                </c:pt>
                <c:pt idx="1">
                  <c:v>15.8</c:v>
                </c:pt>
                <c:pt idx="2">
                  <c:v>11.4</c:v>
                </c:pt>
                <c:pt idx="3">
                  <c:v>15.4</c:v>
                </c:pt>
                <c:pt idx="4">
                  <c:v>15.05</c:v>
                </c:pt>
                <c:pt idx="5">
                  <c:v>13.75</c:v>
                </c:pt>
              </c:numCache>
            </c:numRef>
          </c:val>
        </c:ser>
        <c:ser>
          <c:idx val="0"/>
          <c:order val="1"/>
          <c:tx>
            <c:strRef>
              <c:f>Лист1!$A$56</c:f>
              <c:strCache>
                <c:ptCount val="1"/>
                <c:pt idx="0">
                  <c:v>улов, тыс.т.</c:v>
                </c:pt>
              </c:strCache>
            </c:strRef>
          </c:tx>
          <c:spPr>
            <a:solidFill>
              <a:srgbClr val="9999FF"/>
            </a:solidFill>
            <a:ln w="11809">
              <a:solidFill>
                <a:srgbClr val="000000"/>
              </a:solidFill>
              <a:prstDash val="solid"/>
            </a:ln>
          </c:spPr>
          <c:cat>
            <c:numRef>
              <c:f>Лист1!$B$54:$G$54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Лист1!$B$56:$G$56</c:f>
              <c:numCache>
                <c:formatCode>General</c:formatCode>
                <c:ptCount val="6"/>
                <c:pt idx="0">
                  <c:v>22.64</c:v>
                </c:pt>
                <c:pt idx="1">
                  <c:v>26.06</c:v>
                </c:pt>
                <c:pt idx="2">
                  <c:v>27.919999999999987</c:v>
                </c:pt>
                <c:pt idx="3">
                  <c:v>23.830000000000005</c:v>
                </c:pt>
                <c:pt idx="4">
                  <c:v>21.9</c:v>
                </c:pt>
                <c:pt idx="5">
                  <c:v>20.5</c:v>
                </c:pt>
              </c:numCache>
            </c:numRef>
          </c:val>
        </c:ser>
        <c:axId val="180978048"/>
        <c:axId val="180980352"/>
      </c:barChart>
      <c:lineChart>
        <c:grouping val="standard"/>
        <c:ser>
          <c:idx val="2"/>
          <c:order val="2"/>
          <c:tx>
            <c:strRef>
              <c:f>Лист1!$A$57</c:f>
              <c:strCache>
                <c:ptCount val="1"/>
                <c:pt idx="0">
                  <c:v>улов на усилие, тыс.т./км3</c:v>
                </c:pt>
              </c:strCache>
            </c:strRef>
          </c:tx>
          <c:spPr>
            <a:ln w="35428">
              <a:solidFill>
                <a:srgbClr val="FF0000"/>
              </a:solidFill>
              <a:prstDash val="solid"/>
            </a:ln>
          </c:spPr>
          <c:marker>
            <c:symbol val="triangle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Лист1!$B$54:$G$54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Лист1!$B$57:$G$57</c:f>
              <c:numCache>
                <c:formatCode>General</c:formatCode>
                <c:ptCount val="6"/>
                <c:pt idx="0">
                  <c:v>1.3</c:v>
                </c:pt>
                <c:pt idx="1">
                  <c:v>1.6500000000000001</c:v>
                </c:pt>
                <c:pt idx="2">
                  <c:v>2.4</c:v>
                </c:pt>
                <c:pt idx="3">
                  <c:v>1.54</c:v>
                </c:pt>
                <c:pt idx="4">
                  <c:v>1.5</c:v>
                </c:pt>
                <c:pt idx="5">
                  <c:v>1.490909090909089</c:v>
                </c:pt>
              </c:numCache>
            </c:numRef>
          </c:val>
        </c:ser>
        <c:marker val="1"/>
        <c:axId val="180982528"/>
        <c:axId val="180984064"/>
      </c:lineChart>
      <c:catAx>
        <c:axId val="1809780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79119463976467963"/>
              <c:y val="0.6710774745389853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285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0980352"/>
        <c:crosses val="autoZero"/>
        <c:lblAlgn val="ctr"/>
        <c:lblOffset val="100"/>
        <c:tickLblSkip val="1"/>
        <c:tickMarkSkip val="1"/>
      </c:catAx>
      <c:valAx>
        <c:axId val="18098035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Промысловое усилие, км3;
 улов, тыс. т</a:t>
                </a:r>
              </a:p>
            </c:rich>
          </c:tx>
          <c:layout>
            <c:manualLayout>
              <c:xMode val="edge"/>
              <c:yMode val="edge"/>
              <c:x val="7.2702331961591427E-2"/>
              <c:y val="0.2103559870550162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285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0978048"/>
        <c:crosses val="autoZero"/>
        <c:crossBetween val="between"/>
      </c:valAx>
      <c:catAx>
        <c:axId val="180982528"/>
        <c:scaling>
          <c:orientation val="minMax"/>
        </c:scaling>
        <c:delete val="1"/>
        <c:axPos val="b"/>
        <c:numFmt formatCode="General" sourceLinked="1"/>
        <c:tickLblPos val="none"/>
        <c:crossAx val="180984064"/>
        <c:crosses val="autoZero"/>
        <c:lblAlgn val="ctr"/>
        <c:lblOffset val="100"/>
      </c:catAx>
      <c:valAx>
        <c:axId val="180984064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Улов на промысловое 
усилие, тыс. т/км3</a:t>
                </a:r>
              </a:p>
            </c:rich>
          </c:tx>
          <c:layout>
            <c:manualLayout>
              <c:xMode val="edge"/>
              <c:yMode val="edge"/>
              <c:x val="0.86419753086419848"/>
              <c:y val="0.1165048543689321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285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0982528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6021947873799723E-2"/>
          <c:y val="0.72491909385113273"/>
          <c:w val="0.8449931412894377"/>
          <c:h val="0.15533980582524295"/>
        </c:manualLayout>
      </c:layout>
      <c:spPr>
        <a:noFill/>
        <a:ln w="23619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/>
              <a:t>осень</a:t>
            </a:r>
          </a:p>
        </c:rich>
      </c:tx>
      <c:layout>
        <c:manualLayout>
          <c:xMode val="edge"/>
          <c:yMode val="edge"/>
          <c:x val="0.40319144317486638"/>
          <c:y val="4.9448210278063072E-2"/>
        </c:manualLayout>
      </c:layout>
      <c:spPr>
        <a:noFill/>
        <a:ln w="15597">
          <a:noFill/>
        </a:ln>
      </c:spPr>
    </c:title>
    <c:plotArea>
      <c:layout>
        <c:manualLayout>
          <c:layoutTarget val="inner"/>
          <c:xMode val="edge"/>
          <c:yMode val="edge"/>
          <c:x val="0.15724079898188037"/>
          <c:y val="0.14648051601344608"/>
          <c:w val="0.65022446482377871"/>
          <c:h val="0.52412221004699955"/>
        </c:manualLayout>
      </c:layout>
      <c:barChart>
        <c:barDir val="col"/>
        <c:grouping val="clustered"/>
        <c:ser>
          <c:idx val="1"/>
          <c:order val="0"/>
          <c:tx>
            <c:strRef>
              <c:f>Лист1!$K$55</c:f>
              <c:strCache>
                <c:ptCount val="1"/>
                <c:pt idx="0">
                  <c:v>промысловое усилие, км3</c:v>
                </c:pt>
              </c:strCache>
            </c:strRef>
          </c:tx>
          <c:spPr>
            <a:solidFill>
              <a:srgbClr val="008000"/>
            </a:solidFill>
            <a:ln w="7799">
              <a:solidFill>
                <a:srgbClr val="000000"/>
              </a:solidFill>
              <a:prstDash val="solid"/>
            </a:ln>
          </c:spPr>
          <c:cat>
            <c:numRef>
              <c:f>Лист1!$M$54:$R$54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Лист1!$M$55:$R$55</c:f>
              <c:numCache>
                <c:formatCode>General</c:formatCode>
                <c:ptCount val="6"/>
                <c:pt idx="0">
                  <c:v>14.2</c:v>
                </c:pt>
                <c:pt idx="1">
                  <c:v>8.4</c:v>
                </c:pt>
                <c:pt idx="2">
                  <c:v>14.1</c:v>
                </c:pt>
                <c:pt idx="3">
                  <c:v>10.1</c:v>
                </c:pt>
                <c:pt idx="4">
                  <c:v>9.6</c:v>
                </c:pt>
                <c:pt idx="5">
                  <c:v>8.6</c:v>
                </c:pt>
              </c:numCache>
            </c:numRef>
          </c:val>
        </c:ser>
        <c:ser>
          <c:idx val="0"/>
          <c:order val="1"/>
          <c:tx>
            <c:strRef>
              <c:f>Лист1!$K$56</c:f>
              <c:strCache>
                <c:ptCount val="1"/>
                <c:pt idx="0">
                  <c:v>улов, тыс.т</c:v>
                </c:pt>
              </c:strCache>
            </c:strRef>
          </c:tx>
          <c:spPr>
            <a:solidFill>
              <a:srgbClr val="9999FF"/>
            </a:solidFill>
            <a:ln w="7799">
              <a:solidFill>
                <a:srgbClr val="000000"/>
              </a:solidFill>
              <a:prstDash val="solid"/>
            </a:ln>
          </c:spPr>
          <c:cat>
            <c:numRef>
              <c:f>Лист1!$M$54:$R$54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Лист1!$M$56:$R$56</c:f>
              <c:numCache>
                <c:formatCode>General</c:formatCode>
                <c:ptCount val="6"/>
                <c:pt idx="0">
                  <c:v>14.239999999999998</c:v>
                </c:pt>
                <c:pt idx="1">
                  <c:v>13.129999999999999</c:v>
                </c:pt>
                <c:pt idx="2">
                  <c:v>18</c:v>
                </c:pt>
                <c:pt idx="3">
                  <c:v>17.7</c:v>
                </c:pt>
                <c:pt idx="4">
                  <c:v>16.86</c:v>
                </c:pt>
                <c:pt idx="5">
                  <c:v>16.149999999999999</c:v>
                </c:pt>
              </c:numCache>
            </c:numRef>
          </c:val>
        </c:ser>
        <c:axId val="181134080"/>
        <c:axId val="181136384"/>
      </c:barChart>
      <c:lineChart>
        <c:grouping val="standard"/>
        <c:ser>
          <c:idx val="2"/>
          <c:order val="2"/>
          <c:tx>
            <c:strRef>
              <c:f>Лист1!$K$57</c:f>
              <c:strCache>
                <c:ptCount val="1"/>
                <c:pt idx="0">
                  <c:v>улов на усилие, тыс.т/км3</c:v>
                </c:pt>
              </c:strCache>
            </c:strRef>
          </c:tx>
          <c:spPr>
            <a:ln w="23396">
              <a:solidFill>
                <a:srgbClr val="FF0000"/>
              </a:solidFill>
              <a:prstDash val="solid"/>
            </a:ln>
          </c:spPr>
          <c:marker>
            <c:symbol val="triangle"/>
            <c:size val="5"/>
            <c:spPr>
              <a:noFill/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Лист1!$M$54:$R$54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Лист1!$M$57:$R$57</c:f>
              <c:numCache>
                <c:formatCode>General</c:formatCode>
                <c:ptCount val="6"/>
                <c:pt idx="0">
                  <c:v>1</c:v>
                </c:pt>
                <c:pt idx="1">
                  <c:v>1.56</c:v>
                </c:pt>
                <c:pt idx="2">
                  <c:v>1.28</c:v>
                </c:pt>
                <c:pt idx="3">
                  <c:v>1.75</c:v>
                </c:pt>
                <c:pt idx="4">
                  <c:v>1.7562500000000001</c:v>
                </c:pt>
                <c:pt idx="5">
                  <c:v>1.8779069767441858</c:v>
                </c:pt>
              </c:numCache>
            </c:numRef>
          </c:val>
        </c:ser>
        <c:marker val="1"/>
        <c:axId val="179770496"/>
        <c:axId val="179772032"/>
      </c:lineChart>
      <c:catAx>
        <c:axId val="1811340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80882347601286675"/>
              <c:y val="0.67036007455589919"/>
            </c:manualLayout>
          </c:layout>
          <c:spPr>
            <a:noFill/>
            <a:ln w="15597">
              <a:noFill/>
            </a:ln>
          </c:spPr>
        </c:title>
        <c:numFmt formatCode="General" sourceLinked="1"/>
        <c:majorTickMark val="cross"/>
        <c:tickLblPos val="nextTo"/>
        <c:spPr>
          <a:ln w="28577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1136384"/>
        <c:crosses val="autoZero"/>
        <c:lblAlgn val="ctr"/>
        <c:lblOffset val="100"/>
        <c:tickLblSkip val="1"/>
        <c:tickMarkSkip val="1"/>
      </c:catAx>
      <c:valAx>
        <c:axId val="181136384"/>
        <c:scaling>
          <c:orientation val="minMax"/>
          <c:max val="30"/>
        </c:scaling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Промысловое усилие, км3; улов,тыс.т</a:t>
                </a:r>
              </a:p>
            </c:rich>
          </c:tx>
          <c:layout>
            <c:manualLayout>
              <c:xMode val="edge"/>
              <c:yMode val="edge"/>
              <c:x val="3.614453456475835E-2"/>
              <c:y val="7.269413062497633E-2"/>
            </c:manualLayout>
          </c:layout>
          <c:spPr>
            <a:noFill/>
            <a:ln w="15597">
              <a:noFill/>
            </a:ln>
          </c:spPr>
        </c:title>
        <c:numFmt formatCode="General" sourceLinked="1"/>
        <c:majorTickMark val="cross"/>
        <c:tickLblPos val="nextTo"/>
        <c:spPr>
          <a:ln w="28577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1134080"/>
        <c:crosses val="autoZero"/>
        <c:crossBetween val="between"/>
        <c:majorUnit val="5"/>
      </c:valAx>
      <c:catAx>
        <c:axId val="179770496"/>
        <c:scaling>
          <c:orientation val="minMax"/>
        </c:scaling>
        <c:delete val="1"/>
        <c:axPos val="b"/>
        <c:numFmt formatCode="General" sourceLinked="1"/>
        <c:tickLblPos val="none"/>
        <c:crossAx val="179772032"/>
        <c:crosses val="autoZero"/>
        <c:lblAlgn val="ctr"/>
        <c:lblOffset val="100"/>
      </c:catAx>
      <c:valAx>
        <c:axId val="179772032"/>
        <c:scaling>
          <c:orientation val="minMax"/>
          <c:max val="3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Улов на </a:t>
                </a:r>
                <a:r>
                  <a:rPr lang="ru-RU" dirty="0" smtClean="0"/>
                  <a:t>промысловое</a:t>
                </a:r>
              </a:p>
              <a:p>
                <a:pPr>
                  <a:defRPr/>
                </a:pPr>
                <a:r>
                  <a:rPr lang="ru-RU" dirty="0" smtClean="0"/>
                  <a:t> </a:t>
                </a:r>
                <a:r>
                  <a:rPr lang="ru-RU" dirty="0"/>
                  <a:t>усилие, </a:t>
                </a:r>
                <a:r>
                  <a:rPr lang="ru-RU" dirty="0" err="1"/>
                  <a:t>тыс.т</a:t>
                </a:r>
                <a:r>
                  <a:rPr lang="ru-RU" dirty="0"/>
                  <a:t>/км3</a:t>
                </a:r>
              </a:p>
            </c:rich>
          </c:tx>
          <c:layout>
            <c:manualLayout>
              <c:xMode val="edge"/>
              <c:yMode val="edge"/>
              <c:x val="0.887331715114558"/>
              <c:y val="0.12855080071512801"/>
            </c:manualLayout>
          </c:layout>
          <c:spPr>
            <a:noFill/>
            <a:ln w="15597">
              <a:noFill/>
            </a:ln>
          </c:spPr>
        </c:title>
        <c:numFmt formatCode="General" sourceLinked="1"/>
        <c:majorTickMark val="cross"/>
        <c:tickLblPos val="nextTo"/>
        <c:spPr>
          <a:ln w="28577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79770496"/>
        <c:crosses val="max"/>
        <c:crossBetween val="between"/>
        <c:majorUnit val="0.5"/>
      </c:valAx>
      <c:spPr>
        <a:noFill/>
        <a:ln w="25402">
          <a:noFill/>
        </a:ln>
      </c:spPr>
    </c:plotArea>
    <c:legend>
      <c:legendPos val="b"/>
      <c:layout>
        <c:manualLayout>
          <c:xMode val="edge"/>
          <c:yMode val="edge"/>
          <c:x val="2.3529374617646478E-2"/>
          <c:y val="0.76454304081555025"/>
          <c:w val="0.92794111262408141"/>
          <c:h val="0.11634341359503997"/>
        </c:manualLayout>
      </c:layout>
      <c:spPr>
        <a:noFill/>
        <a:ln w="15597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bg1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137689542361709"/>
          <c:y val="0.10919269594224715"/>
          <c:w val="0.77707006369426845"/>
          <c:h val="0.69368062910264849"/>
        </c:manualLayout>
      </c:layout>
      <c:barChart>
        <c:barDir val="col"/>
        <c:grouping val="clustered"/>
        <c:ser>
          <c:idx val="1"/>
          <c:order val="0"/>
          <c:tx>
            <c:strRef>
              <c:f>Лист3!$B$54</c:f>
              <c:strCache>
                <c:ptCount val="1"/>
                <c:pt idx="0">
                  <c:v>Улов</c:v>
                </c:pt>
              </c:strCache>
            </c:strRef>
          </c:tx>
          <c:spPr>
            <a:solidFill>
              <a:srgbClr val="99CC00"/>
            </a:solidFill>
            <a:ln w="17004">
              <a:solidFill>
                <a:srgbClr val="000000"/>
              </a:solidFill>
              <a:prstDash val="solid"/>
            </a:ln>
          </c:spPr>
          <c:cat>
            <c:numRef>
              <c:f>Лист3!$A$55:$A$64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Лист3!$B$55:$B$64</c:f>
              <c:numCache>
                <c:formatCode>0.00</c:formatCode>
                <c:ptCount val="10"/>
                <c:pt idx="0" formatCode="General">
                  <c:v>5.54</c:v>
                </c:pt>
                <c:pt idx="1">
                  <c:v>4.3599999999999985</c:v>
                </c:pt>
                <c:pt idx="2">
                  <c:v>4.95</c:v>
                </c:pt>
                <c:pt idx="3" formatCode="General">
                  <c:v>5.72</c:v>
                </c:pt>
                <c:pt idx="4">
                  <c:v>6.68</c:v>
                </c:pt>
                <c:pt idx="5" formatCode="General">
                  <c:v>6.13</c:v>
                </c:pt>
                <c:pt idx="6" formatCode="General">
                  <c:v>8.52</c:v>
                </c:pt>
                <c:pt idx="7" formatCode="General">
                  <c:v>6.44</c:v>
                </c:pt>
                <c:pt idx="8" formatCode="General">
                  <c:v>5.64</c:v>
                </c:pt>
                <c:pt idx="9" formatCode="General">
                  <c:v>6.37</c:v>
                </c:pt>
              </c:numCache>
            </c:numRef>
          </c:val>
        </c:ser>
        <c:axId val="182416896"/>
        <c:axId val="182423552"/>
      </c:barChart>
      <c:lineChart>
        <c:grouping val="standard"/>
        <c:ser>
          <c:idx val="0"/>
          <c:order val="1"/>
          <c:tx>
            <c:strRef>
              <c:f>Лист3!$C$54</c:f>
              <c:strCache>
                <c:ptCount val="1"/>
                <c:pt idx="0">
                  <c:v>Улов на усилие</c:v>
                </c:pt>
              </c:strCache>
            </c:strRef>
          </c:tx>
          <c:spPr>
            <a:ln w="51011">
              <a:solidFill>
                <a:srgbClr val="00008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Лист3!$A$55:$A$64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Лист3!$C$55:$C$64</c:f>
              <c:numCache>
                <c:formatCode>General</c:formatCode>
                <c:ptCount val="10"/>
                <c:pt idx="0">
                  <c:v>1.1000000000000001</c:v>
                </c:pt>
                <c:pt idx="1">
                  <c:v>0.86000000000000065</c:v>
                </c:pt>
                <c:pt idx="2">
                  <c:v>0.88</c:v>
                </c:pt>
                <c:pt idx="3">
                  <c:v>1.2</c:v>
                </c:pt>
                <c:pt idx="4">
                  <c:v>1.36</c:v>
                </c:pt>
                <c:pt idx="5">
                  <c:v>1.3</c:v>
                </c:pt>
                <c:pt idx="6">
                  <c:v>1.3</c:v>
                </c:pt>
                <c:pt idx="7">
                  <c:v>1.6</c:v>
                </c:pt>
                <c:pt idx="8">
                  <c:v>1.5</c:v>
                </c:pt>
                <c:pt idx="9">
                  <c:v>1.6</c:v>
                </c:pt>
              </c:numCache>
            </c:numRef>
          </c:val>
        </c:ser>
        <c:marker val="1"/>
        <c:axId val="182425472"/>
        <c:axId val="182427008"/>
      </c:lineChart>
      <c:catAx>
        <c:axId val="1824168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7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88037459814564556"/>
              <c:y val="0.87882390187607884"/>
            </c:manualLayout>
          </c:layout>
          <c:spPr>
            <a:noFill/>
            <a:ln w="34007">
              <a:noFill/>
            </a:ln>
          </c:spPr>
        </c:title>
        <c:numFmt formatCode="General" sourceLinked="1"/>
        <c:majorTickMark val="cross"/>
        <c:tickLblPos val="nextTo"/>
        <c:spPr>
          <a:ln w="285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2423552"/>
        <c:crosses val="autoZero"/>
        <c:lblAlgn val="ctr"/>
        <c:lblOffset val="100"/>
        <c:tickLblSkip val="1"/>
        <c:tickMarkSkip val="1"/>
      </c:catAx>
      <c:valAx>
        <c:axId val="18242355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7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Улов, тыс.т</a:t>
                </a:r>
              </a:p>
            </c:rich>
          </c:tx>
          <c:layout>
            <c:manualLayout>
              <c:xMode val="edge"/>
              <c:yMode val="edge"/>
              <c:x val="1.751591110282812E-2"/>
              <c:y val="0.26890754414453055"/>
            </c:manualLayout>
          </c:layout>
          <c:spPr>
            <a:noFill/>
            <a:ln w="34007">
              <a:noFill/>
            </a:ln>
          </c:spPr>
        </c:title>
        <c:numFmt formatCode="General" sourceLinked="1"/>
        <c:majorTickMark val="cross"/>
        <c:tickLblPos val="nextTo"/>
        <c:spPr>
          <a:ln w="285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2416896"/>
        <c:crosses val="autoZero"/>
        <c:crossBetween val="between"/>
      </c:valAx>
      <c:catAx>
        <c:axId val="182425472"/>
        <c:scaling>
          <c:orientation val="minMax"/>
        </c:scaling>
        <c:delete val="1"/>
        <c:axPos val="b"/>
        <c:numFmt formatCode="General" sourceLinked="1"/>
        <c:tickLblPos val="none"/>
        <c:crossAx val="182427008"/>
        <c:crosses val="autoZero"/>
        <c:lblAlgn val="ctr"/>
        <c:lblOffset val="100"/>
      </c:catAx>
      <c:valAx>
        <c:axId val="182427008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Улов на усилие, тыс. т/км3</a:t>
                </a:r>
              </a:p>
            </c:rich>
          </c:tx>
          <c:layout>
            <c:manualLayout>
              <c:xMode val="edge"/>
              <c:yMode val="edge"/>
              <c:x val="0.9625591948935377"/>
              <c:y val="0.11825301020251849"/>
            </c:manualLayout>
          </c:layout>
          <c:spPr>
            <a:noFill/>
            <a:ln w="34007">
              <a:noFill/>
            </a:ln>
          </c:spPr>
        </c:title>
        <c:numFmt formatCode="General" sourceLinked="1"/>
        <c:majorTickMark val="cross"/>
        <c:tickLblPos val="nextTo"/>
        <c:spPr>
          <a:ln w="285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2425472"/>
        <c:crosses val="max"/>
        <c:crossBetween val="between"/>
        <c:majorUnit val="0.5"/>
      </c:valAx>
      <c:spPr>
        <a:noFill/>
        <a:ln w="25387">
          <a:noFill/>
        </a:ln>
      </c:spPr>
    </c:plotArea>
    <c:legend>
      <c:legendPos val="b"/>
      <c:layout>
        <c:manualLayout>
          <c:xMode val="edge"/>
          <c:yMode val="edge"/>
          <c:x val="0.29153961080308749"/>
          <c:y val="4.8757212741403502E-2"/>
          <c:w val="0.35668788147043834"/>
          <c:h val="7.0028085010774441E-2"/>
        </c:manualLayout>
      </c:layout>
      <c:spPr>
        <a:noFill/>
        <a:ln w="34007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799" b="1" i="0" u="none" strike="noStrike" baseline="0">
          <a:solidFill>
            <a:srgbClr val="000000"/>
          </a:solidFill>
          <a:latin typeface="Times New Roman" pitchFamily="18" charset="0"/>
          <a:ea typeface="Arial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4258209209916892"/>
          <c:y val="6.9580327290326233E-2"/>
          <c:w val="0.77093793422881074"/>
          <c:h val="0.74147727272727271"/>
        </c:manualLayout>
      </c:layout>
      <c:barChart>
        <c:barDir val="col"/>
        <c:grouping val="clustered"/>
        <c:ser>
          <c:idx val="1"/>
          <c:order val="0"/>
          <c:tx>
            <c:strRef>
              <c:f>'H:\HD I 2012-06-01\01 КаспНИРХ\Gelecorp\KaspNIRH\O T H\2012\[отч.Мн год 2012 Рисунки.xls]рис. 2'!$B$51</c:f>
              <c:strCache>
                <c:ptCount val="1"/>
                <c:pt idx="0">
                  <c:v>Nсредняя </c:v>
                </c:pt>
              </c:strCache>
            </c:strRef>
          </c:tx>
          <c:spPr>
            <a:solidFill>
              <a:srgbClr val="99CCFF"/>
            </a:solidFill>
            <a:ln w="10514">
              <a:solidFill>
                <a:srgbClr val="000000"/>
              </a:solidFill>
              <a:prstDash val="solid"/>
            </a:ln>
          </c:spPr>
          <c:cat>
            <c:numRef>
              <c:f>'H:\HD I 2012-06-01\01 КаспНИРХ\Gelecorp\KaspNIRH\O T H\2012\[отч.Мн год 2012 Рисунки.xls]рис. 2'!$A$52:$A$57</c:f>
              <c:numCache>
                <c:formatCode>General</c:formatCode>
                <c:ptCount val="6"/>
                <c:pt idx="0">
                  <c:v>2001</c:v>
                </c:pt>
                <c:pt idx="1">
                  <c:v>2002</c:v>
                </c:pt>
                <c:pt idx="2">
                  <c:v>2004</c:v>
                </c:pt>
                <c:pt idx="3">
                  <c:v>2009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'H:\HD I 2012-06-01\01 КаспНИРХ\Gelecorp\KaspNIRH\O T H\2012\[отч.Мн год 2012 Рисунки.xls]рис. 2'!$B$52:$B$57</c:f>
              <c:numCache>
                <c:formatCode>General</c:formatCode>
                <c:ptCount val="6"/>
                <c:pt idx="0">
                  <c:v>51.4</c:v>
                </c:pt>
                <c:pt idx="1">
                  <c:v>774</c:v>
                </c:pt>
                <c:pt idx="2">
                  <c:v>63.1</c:v>
                </c:pt>
                <c:pt idx="3">
                  <c:v>74.900000000000006</c:v>
                </c:pt>
                <c:pt idx="4">
                  <c:v>86.3</c:v>
                </c:pt>
                <c:pt idx="5">
                  <c:v>20</c:v>
                </c:pt>
              </c:numCache>
            </c:numRef>
          </c:val>
        </c:ser>
        <c:axId val="147147008"/>
        <c:axId val="147157376"/>
      </c:barChart>
      <c:lineChart>
        <c:grouping val="standard"/>
        <c:ser>
          <c:idx val="3"/>
          <c:order val="1"/>
          <c:tx>
            <c:strRef>
              <c:f>'H:\HD I 2012-06-01\01 КаспНИРХ\Gelecorp\KaspNIRH\O T H\2012\[отч.Мн год 2012 Рисунки.xls]рис. 2'!$C$51</c:f>
              <c:strCache>
                <c:ptCount val="1"/>
                <c:pt idx="0">
                  <c:v>Ncр.многолетняя </c:v>
                </c:pt>
              </c:strCache>
            </c:strRef>
          </c:tx>
          <c:spPr>
            <a:ln w="28562">
              <a:solidFill>
                <a:schemeClr val="bg1"/>
              </a:solidFill>
              <a:prstDash val="solid"/>
            </a:ln>
          </c:spPr>
          <c:marker>
            <c:symbol val="dash"/>
            <c:size val="4"/>
            <c:spPr>
              <a:noFill/>
              <a:ln w="28562">
                <a:solidFill>
                  <a:schemeClr val="bg1"/>
                </a:solidFill>
                <a:prstDash val="solid"/>
              </a:ln>
            </c:spPr>
          </c:marker>
          <c:cat>
            <c:numRef>
              <c:f>'H:\HD I 2012-06-01\01 КаспНИРХ\Gelecorp\KaspNIRH\O T H\2012\[отч.Мн год 2012 Рисунки.xls]рис. 2'!$A$52:$A$57</c:f>
              <c:numCache>
                <c:formatCode>General</c:formatCode>
                <c:ptCount val="6"/>
                <c:pt idx="0">
                  <c:v>2001</c:v>
                </c:pt>
                <c:pt idx="1">
                  <c:v>2002</c:v>
                </c:pt>
                <c:pt idx="2">
                  <c:v>2004</c:v>
                </c:pt>
                <c:pt idx="3">
                  <c:v>2009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'H:\HD I 2012-06-01\01 КаспНИРХ\Gelecorp\KaspNIRH\O T H\2012\[отч.Мн год 2012 Рисунки.xls]рис. 2'!$C$52:$C$57</c:f>
              <c:numCache>
                <c:formatCode>General</c:formatCode>
                <c:ptCount val="6"/>
                <c:pt idx="0">
                  <c:v>178.28333333333347</c:v>
                </c:pt>
                <c:pt idx="1">
                  <c:v>178.28333333333347</c:v>
                </c:pt>
                <c:pt idx="2">
                  <c:v>178.28333333333347</c:v>
                </c:pt>
                <c:pt idx="3">
                  <c:v>178.28333333333347</c:v>
                </c:pt>
                <c:pt idx="4">
                  <c:v>178.28333333333347</c:v>
                </c:pt>
                <c:pt idx="5">
                  <c:v>178.28333333333347</c:v>
                </c:pt>
              </c:numCache>
            </c:numRef>
          </c:val>
        </c:ser>
        <c:marker val="1"/>
        <c:axId val="147159296"/>
        <c:axId val="147165184"/>
      </c:lineChart>
      <c:catAx>
        <c:axId val="147147008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28562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47157376"/>
        <c:crosses val="autoZero"/>
        <c:lblAlgn val="ctr"/>
        <c:lblOffset val="100"/>
        <c:tickLblSkip val="1"/>
        <c:tickMarkSkip val="1"/>
      </c:catAx>
      <c:valAx>
        <c:axId val="1471573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599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экз./м3</a:t>
                </a:r>
              </a:p>
            </c:rich>
          </c:tx>
          <c:layout>
            <c:manualLayout>
              <c:xMode val="edge"/>
              <c:yMode val="edge"/>
              <c:x val="4.006625621913279E-2"/>
              <c:y val="0.31207349081364893"/>
            </c:manualLayout>
          </c:layout>
          <c:spPr>
            <a:noFill/>
            <a:ln w="21027">
              <a:noFill/>
            </a:ln>
          </c:spPr>
        </c:title>
        <c:numFmt formatCode="0" sourceLinked="0"/>
        <c:majorTickMark val="cross"/>
        <c:tickLblPos val="nextTo"/>
        <c:spPr>
          <a:ln w="28562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47147008"/>
        <c:crosses val="autoZero"/>
        <c:crossBetween val="between"/>
        <c:majorUnit val="100"/>
        <c:minorUnit val="10"/>
      </c:valAx>
      <c:catAx>
        <c:axId val="147159296"/>
        <c:scaling>
          <c:orientation val="minMax"/>
        </c:scaling>
        <c:delete val="1"/>
        <c:axPos val="b"/>
        <c:numFmt formatCode="General" sourceLinked="1"/>
        <c:tickLblPos val="none"/>
        <c:crossAx val="147165184"/>
        <c:crosses val="autoZero"/>
        <c:lblAlgn val="ctr"/>
        <c:lblOffset val="100"/>
      </c:catAx>
      <c:valAx>
        <c:axId val="147165184"/>
        <c:scaling>
          <c:orientation val="minMax"/>
        </c:scaling>
        <c:delete val="1"/>
        <c:axPos val="l"/>
        <c:numFmt formatCode="General" sourceLinked="1"/>
        <c:tickLblPos val="none"/>
        <c:crossAx val="147159296"/>
        <c:crosses val="autoZero"/>
        <c:crossBetween val="between"/>
      </c:valAx>
      <c:spPr>
        <a:noFill/>
        <a:ln w="25388">
          <a:noFill/>
        </a:ln>
      </c:spPr>
    </c:plotArea>
    <c:legend>
      <c:legendPos val="t"/>
      <c:layout>
        <c:manualLayout>
          <c:xMode val="edge"/>
          <c:yMode val="edge"/>
          <c:x val="0.68277862018987934"/>
          <c:y val="6.0488120803081517E-2"/>
          <c:w val="0.2907895329789113"/>
          <c:h val="0.2452858165456592"/>
        </c:manualLayout>
      </c:layout>
    </c:legend>
    <c:plotVisOnly val="1"/>
    <c:dispBlanksAs val="gap"/>
  </c:chart>
  <c:spPr>
    <a:noFill/>
    <a:ln>
      <a:noFill/>
    </a:ln>
  </c:spPr>
  <c:txPr>
    <a:bodyPr/>
    <a:lstStyle/>
    <a:p>
      <a:pPr>
        <a:defRPr sz="1599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8507265521796843E-2"/>
          <c:y val="5.2738336713995984E-2"/>
          <c:w val="0.89828269484808454"/>
          <c:h val="0.7241379310344835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Запас</c:v>
                </c:pt>
              </c:strCache>
            </c:strRef>
          </c:tx>
          <c:spPr>
            <a:solidFill>
              <a:srgbClr val="9999FF"/>
            </a:solidFill>
            <a:ln w="11994">
              <a:solidFill>
                <a:srgbClr val="000000"/>
              </a:solidFill>
              <a:prstDash val="solid"/>
            </a:ln>
          </c:spPr>
          <c:cat>
            <c:numRef>
              <c:f>Лист1!$A$7:$A$15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Лист1!$B$7:$B$15</c:f>
              <c:numCache>
                <c:formatCode>General</c:formatCode>
                <c:ptCount val="9"/>
                <c:pt idx="0">
                  <c:v>14.66</c:v>
                </c:pt>
                <c:pt idx="1">
                  <c:v>14.219999999999999</c:v>
                </c:pt>
                <c:pt idx="2">
                  <c:v>12.953000000000014</c:v>
                </c:pt>
                <c:pt idx="3">
                  <c:v>10.5</c:v>
                </c:pt>
                <c:pt idx="4">
                  <c:v>11</c:v>
                </c:pt>
                <c:pt idx="5">
                  <c:v>10.200000000000001</c:v>
                </c:pt>
                <c:pt idx="6">
                  <c:v>12.07</c:v>
                </c:pt>
                <c:pt idx="7">
                  <c:v>14.216000000000001</c:v>
                </c:pt>
                <c:pt idx="8">
                  <c:v>14.15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ОДУ</c:v>
                </c:pt>
              </c:strCache>
            </c:strRef>
          </c:tx>
          <c:spPr>
            <a:solidFill>
              <a:srgbClr val="993366"/>
            </a:solidFill>
            <a:ln w="11994">
              <a:solidFill>
                <a:srgbClr val="000000"/>
              </a:solidFill>
              <a:prstDash val="solid"/>
            </a:ln>
          </c:spPr>
          <c:cat>
            <c:numRef>
              <c:f>Лист1!$A$7:$A$15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Лист1!$C$7:$C$15</c:f>
              <c:numCache>
                <c:formatCode>General</c:formatCode>
                <c:ptCount val="9"/>
                <c:pt idx="0">
                  <c:v>3.5270000000000001</c:v>
                </c:pt>
                <c:pt idx="1">
                  <c:v>3.3449999999999998</c:v>
                </c:pt>
                <c:pt idx="2">
                  <c:v>2.9899999999999998</c:v>
                </c:pt>
                <c:pt idx="3">
                  <c:v>2.2999999999999998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2.3299999999999987</c:v>
                </c:pt>
                <c:pt idx="7">
                  <c:v>2.6629999999999998</c:v>
                </c:pt>
                <c:pt idx="8">
                  <c:v>2.68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Улов</c:v>
                </c:pt>
              </c:strCache>
            </c:strRef>
          </c:tx>
          <c:spPr>
            <a:solidFill>
              <a:srgbClr val="FFFFCC"/>
            </a:solidFill>
            <a:ln w="11994">
              <a:solidFill>
                <a:srgbClr val="000000"/>
              </a:solidFill>
              <a:prstDash val="solid"/>
            </a:ln>
          </c:spPr>
          <c:cat>
            <c:numRef>
              <c:f>Лист1!$A$7:$A$15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Лист1!$D$7:$D$15</c:f>
              <c:numCache>
                <c:formatCode>General</c:formatCode>
                <c:ptCount val="9"/>
                <c:pt idx="0">
                  <c:v>3.8</c:v>
                </c:pt>
                <c:pt idx="1">
                  <c:v>2.2999999999999998</c:v>
                </c:pt>
                <c:pt idx="2">
                  <c:v>2.9</c:v>
                </c:pt>
                <c:pt idx="3">
                  <c:v>2.7</c:v>
                </c:pt>
                <c:pt idx="4">
                  <c:v>2.5</c:v>
                </c:pt>
                <c:pt idx="5">
                  <c:v>2.12</c:v>
                </c:pt>
                <c:pt idx="6">
                  <c:v>2.2000000000000002</c:v>
                </c:pt>
                <c:pt idx="7">
                  <c:v>2.4</c:v>
                </c:pt>
                <c:pt idx="8">
                  <c:v>2.4</c:v>
                </c:pt>
              </c:numCache>
            </c:numRef>
          </c:val>
        </c:ser>
        <c:axId val="185806208"/>
        <c:axId val="185824768"/>
      </c:barChart>
      <c:catAx>
        <c:axId val="1858062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87156649722582169"/>
              <c:y val="0.86714090396495114"/>
            </c:manualLayout>
          </c:layout>
          <c:spPr>
            <a:noFill/>
            <a:ln w="23988">
              <a:noFill/>
            </a:ln>
          </c:spPr>
        </c:title>
        <c:numFmt formatCode="General" sourceLinked="1"/>
        <c:tickLblPos val="nextTo"/>
        <c:spPr>
          <a:ln w="285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5824768"/>
        <c:crosses val="autoZero"/>
        <c:auto val="1"/>
        <c:lblAlgn val="ctr"/>
        <c:lblOffset val="100"/>
        <c:tickLblSkip val="1"/>
        <c:tickMarkSkip val="1"/>
      </c:catAx>
      <c:valAx>
        <c:axId val="1858247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Тыс. т</a:t>
                </a:r>
              </a:p>
            </c:rich>
          </c:tx>
          <c:layout>
            <c:manualLayout>
              <c:xMode val="edge"/>
              <c:yMode val="edge"/>
              <c:x val="5.2840172884028183E-3"/>
              <c:y val="0.36308314122331681"/>
            </c:manualLayout>
          </c:layout>
          <c:spPr>
            <a:noFill/>
            <a:ln w="23988">
              <a:noFill/>
            </a:ln>
          </c:spPr>
        </c:title>
        <c:numFmt formatCode="General" sourceLinked="1"/>
        <c:tickLblPos val="nextTo"/>
        <c:spPr>
          <a:ln w="285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5806208"/>
        <c:crosses val="autoZero"/>
        <c:crossBetween val="between"/>
      </c:valAx>
      <c:spPr>
        <a:noFill/>
        <a:ln w="25396">
          <a:noFill/>
        </a:ln>
      </c:spPr>
    </c:plotArea>
    <c:legend>
      <c:legendPos val="b"/>
      <c:layout>
        <c:manualLayout>
          <c:xMode val="edge"/>
          <c:yMode val="edge"/>
          <c:x val="0.25049965417153636"/>
          <c:y val="3.2904404059758689E-2"/>
          <c:w val="0.5442536598920531"/>
          <c:h val="6.0851870702474047E-2"/>
        </c:manualLayout>
      </c:layout>
      <c:spPr>
        <a:noFill/>
        <a:ln w="2999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rgbClr val="000000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330049261083733"/>
          <c:y val="6.9832402234637034E-2"/>
          <c:w val="0.75055523517854683"/>
          <c:h val="0.60055865921787788"/>
        </c:manualLayout>
      </c:layout>
      <c:barChart>
        <c:barDir val="col"/>
        <c:grouping val="clustered"/>
        <c:ser>
          <c:idx val="1"/>
          <c:order val="0"/>
          <c:tx>
            <c:strRef>
              <c:f>Лист2!$B$3</c:f>
              <c:strCache>
                <c:ptCount val="1"/>
                <c:pt idx="0">
                  <c:v>Улов</c:v>
                </c:pt>
              </c:strCache>
            </c:strRef>
          </c:tx>
          <c:spPr>
            <a:solidFill>
              <a:srgbClr val="3366FF"/>
            </a:solidFill>
            <a:ln w="12692">
              <a:solidFill>
                <a:srgbClr val="000000"/>
              </a:solidFill>
              <a:prstDash val="solid"/>
            </a:ln>
          </c:spPr>
          <c:cat>
            <c:numRef>
              <c:f>Лист2!$A$4:$A$13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Лист2!$B$4:$B$13</c:f>
              <c:numCache>
                <c:formatCode>General</c:formatCode>
                <c:ptCount val="10"/>
                <c:pt idx="0">
                  <c:v>2.4099999999999997</c:v>
                </c:pt>
                <c:pt idx="1">
                  <c:v>2.4</c:v>
                </c:pt>
                <c:pt idx="2">
                  <c:v>2.82</c:v>
                </c:pt>
                <c:pt idx="3">
                  <c:v>3.03</c:v>
                </c:pt>
                <c:pt idx="4">
                  <c:v>2.86</c:v>
                </c:pt>
                <c:pt idx="5">
                  <c:v>2.65</c:v>
                </c:pt>
                <c:pt idx="6">
                  <c:v>4.8499999999999996</c:v>
                </c:pt>
                <c:pt idx="7">
                  <c:v>5.2</c:v>
                </c:pt>
                <c:pt idx="8">
                  <c:v>4.38</c:v>
                </c:pt>
                <c:pt idx="9">
                  <c:v>3.63</c:v>
                </c:pt>
              </c:numCache>
            </c:numRef>
          </c:val>
        </c:ser>
        <c:axId val="185895936"/>
        <c:axId val="185898496"/>
      </c:barChart>
      <c:lineChart>
        <c:grouping val="standard"/>
        <c:ser>
          <c:idx val="0"/>
          <c:order val="1"/>
          <c:tx>
            <c:strRef>
              <c:f>Лист2!$C$3</c:f>
              <c:strCache>
                <c:ptCount val="1"/>
                <c:pt idx="0">
                  <c:v>Улов на усилие</c:v>
                </c:pt>
              </c:strCache>
            </c:strRef>
          </c:tx>
          <c:spPr>
            <a:ln w="25385">
              <a:solidFill>
                <a:srgbClr val="FF808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8080"/>
              </a:solidFill>
              <a:ln>
                <a:solidFill>
                  <a:srgbClr val="FF8080"/>
                </a:solidFill>
                <a:prstDash val="solid"/>
              </a:ln>
            </c:spPr>
          </c:marker>
          <c:cat>
            <c:numRef>
              <c:f>Лист2!$A$4:$A$13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Лист2!$C$4:$C$13</c:f>
              <c:numCache>
                <c:formatCode>General</c:formatCode>
                <c:ptCount val="10"/>
                <c:pt idx="0">
                  <c:v>9.65</c:v>
                </c:pt>
                <c:pt idx="1">
                  <c:v>5.57</c:v>
                </c:pt>
                <c:pt idx="2">
                  <c:v>11.3</c:v>
                </c:pt>
                <c:pt idx="3">
                  <c:v>10.1</c:v>
                </c:pt>
                <c:pt idx="4">
                  <c:v>6.8</c:v>
                </c:pt>
                <c:pt idx="5">
                  <c:v>5.55</c:v>
                </c:pt>
                <c:pt idx="6">
                  <c:v>8.93</c:v>
                </c:pt>
                <c:pt idx="7">
                  <c:v>5</c:v>
                </c:pt>
                <c:pt idx="8">
                  <c:v>5.6199999999999966</c:v>
                </c:pt>
                <c:pt idx="9">
                  <c:v>4.3199999999999985</c:v>
                </c:pt>
              </c:numCache>
            </c:numRef>
          </c:val>
        </c:ser>
        <c:marker val="1"/>
        <c:axId val="185900416"/>
        <c:axId val="185906304"/>
      </c:lineChart>
      <c:catAx>
        <c:axId val="1858959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5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84376767223072746"/>
              <c:y val="0.74405135001689249"/>
            </c:manualLayout>
          </c:layout>
          <c:spPr>
            <a:noFill/>
            <a:ln w="25385">
              <a:noFill/>
            </a:ln>
          </c:spPr>
        </c:title>
        <c:numFmt formatCode="General" sourceLinked="1"/>
        <c:majorTickMark val="cross"/>
        <c:tickLblPos val="nextTo"/>
        <c:spPr>
          <a:ln w="2855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5898496"/>
        <c:crosses val="autoZero"/>
        <c:lblAlgn val="ctr"/>
        <c:lblOffset val="100"/>
        <c:tickLblSkip val="1"/>
        <c:tickMarkSkip val="1"/>
      </c:catAx>
      <c:valAx>
        <c:axId val="18589849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7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Улов, тыс. т</a:t>
                </a:r>
              </a:p>
            </c:rich>
          </c:tx>
          <c:layout>
            <c:manualLayout>
              <c:xMode val="edge"/>
              <c:yMode val="edge"/>
              <c:x val="2.7914653858023282E-2"/>
              <c:y val="0.23463693770951888"/>
            </c:manualLayout>
          </c:layout>
          <c:spPr>
            <a:noFill/>
            <a:ln w="25385">
              <a:noFill/>
            </a:ln>
          </c:spPr>
        </c:title>
        <c:numFmt formatCode="General" sourceLinked="1"/>
        <c:majorTickMark val="cross"/>
        <c:tickLblPos val="nextTo"/>
        <c:spPr>
          <a:ln w="2855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5895936"/>
        <c:crosses val="autoZero"/>
        <c:crossBetween val="between"/>
      </c:valAx>
      <c:catAx>
        <c:axId val="185900416"/>
        <c:scaling>
          <c:orientation val="minMax"/>
        </c:scaling>
        <c:delete val="1"/>
        <c:axPos val="b"/>
        <c:numFmt formatCode="General" sourceLinked="1"/>
        <c:tickLblPos val="none"/>
        <c:crossAx val="185906304"/>
        <c:crosses val="autoZero"/>
        <c:lblAlgn val="ctr"/>
        <c:lblOffset val="100"/>
      </c:catAx>
      <c:valAx>
        <c:axId val="185906304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Улов на усилие, тыс. т/км3</a:t>
                </a:r>
              </a:p>
            </c:rich>
          </c:tx>
          <c:layout>
            <c:manualLayout>
              <c:xMode val="edge"/>
              <c:yMode val="edge"/>
              <c:x val="0.91613662960348863"/>
              <c:y val="8.6739949585509762E-2"/>
            </c:manualLayout>
          </c:layout>
          <c:spPr>
            <a:noFill/>
            <a:ln w="25385">
              <a:noFill/>
            </a:ln>
          </c:spPr>
        </c:title>
        <c:numFmt formatCode="General" sourceLinked="1"/>
        <c:majorTickMark val="cross"/>
        <c:tickLblPos val="nextTo"/>
        <c:spPr>
          <a:ln w="2855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5900416"/>
        <c:crosses val="max"/>
        <c:crossBetween val="between"/>
      </c:valAx>
      <c:spPr>
        <a:noFill/>
        <a:ln w="25385">
          <a:noFill/>
        </a:ln>
      </c:spPr>
    </c:plotArea>
    <c:legend>
      <c:legendPos val="b"/>
      <c:layout>
        <c:manualLayout>
          <c:xMode val="edge"/>
          <c:yMode val="edge"/>
          <c:x val="0.29664866978938514"/>
          <c:y val="0.76011642109092759"/>
          <c:w val="0.40229883371679814"/>
          <c:h val="6.98324887606874E-2"/>
        </c:manualLayout>
      </c:layout>
      <c:spPr>
        <a:noFill/>
        <a:ln w="25385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799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052117263843663"/>
          <c:y val="4.3575951653367875E-2"/>
          <c:w val="0.77687296416938201"/>
          <c:h val="0.65715147119768025"/>
        </c:manualLayout>
      </c:layout>
      <c:barChart>
        <c:barDir val="col"/>
        <c:grouping val="clustered"/>
        <c:ser>
          <c:idx val="1"/>
          <c:order val="0"/>
          <c:tx>
            <c:strRef>
              <c:f>Sheet1!$A$2</c:f>
              <c:strCache>
                <c:ptCount val="1"/>
                <c:pt idx="0">
                  <c:v>Площадь нерестилищ, тыс. га</c:v>
                </c:pt>
              </c:strCache>
            </c:strRef>
          </c:tx>
          <c:spPr>
            <a:solidFill>
              <a:srgbClr val="CC99FF"/>
            </a:solidFill>
            <a:ln w="16605">
              <a:solidFill>
                <a:srgbClr val="000000"/>
              </a:solidFill>
              <a:prstDash val="solid"/>
            </a:ln>
          </c:spPr>
          <c:cat>
            <c:numRef>
              <c:f>Sheet1!$B$1:$M$1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Sheet1!$B$2:$M$2</c:f>
              <c:numCache>
                <c:formatCode>General</c:formatCode>
                <c:ptCount val="12"/>
                <c:pt idx="0">
                  <c:v>192</c:v>
                </c:pt>
                <c:pt idx="1">
                  <c:v>143.4</c:v>
                </c:pt>
                <c:pt idx="2">
                  <c:v>221.2</c:v>
                </c:pt>
                <c:pt idx="3">
                  <c:v>222.2</c:v>
                </c:pt>
                <c:pt idx="4">
                  <c:v>330.5</c:v>
                </c:pt>
                <c:pt idx="5">
                  <c:v>273.60000000000002</c:v>
                </c:pt>
                <c:pt idx="6">
                  <c:v>263.39999999999969</c:v>
                </c:pt>
                <c:pt idx="7">
                  <c:v>283.10000000000002</c:v>
                </c:pt>
                <c:pt idx="8">
                  <c:v>226.2</c:v>
                </c:pt>
                <c:pt idx="9">
                  <c:v>217.3</c:v>
                </c:pt>
                <c:pt idx="10">
                  <c:v>184.7</c:v>
                </c:pt>
                <c:pt idx="11">
                  <c:v>203.2</c:v>
                </c:pt>
              </c:numCache>
            </c:numRef>
          </c:val>
        </c:ser>
        <c:gapWidth val="90"/>
        <c:axId val="190114816"/>
        <c:axId val="190117376"/>
      </c:barChart>
      <c:lineChart>
        <c:grouping val="standard"/>
        <c:ser>
          <c:idx val="0"/>
          <c:order val="1"/>
          <c:tx>
            <c:strRef>
              <c:f>Sheet1!$A$3</c:f>
              <c:strCache>
                <c:ptCount val="1"/>
                <c:pt idx="0">
                  <c:v>Абсолютная численность молоди, млрд экз</c:v>
                </c:pt>
              </c:strCache>
            </c:strRef>
          </c:tx>
          <c:spPr>
            <a:ln w="3321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Sheet1!$B$3:$M$3</c:f>
              <c:numCache>
                <c:formatCode>General</c:formatCode>
                <c:ptCount val="12"/>
                <c:pt idx="0">
                  <c:v>7.641</c:v>
                </c:pt>
                <c:pt idx="1">
                  <c:v>5.3629999999999942</c:v>
                </c:pt>
                <c:pt idx="2">
                  <c:v>7.9850000000000003</c:v>
                </c:pt>
                <c:pt idx="3" formatCode="0.00">
                  <c:v>7.5979999999999945</c:v>
                </c:pt>
                <c:pt idx="4" formatCode="0.00">
                  <c:v>12.129999999999999</c:v>
                </c:pt>
                <c:pt idx="5" formatCode="0.00">
                  <c:v>9.8240000000000016</c:v>
                </c:pt>
                <c:pt idx="6" formatCode="0.00">
                  <c:v>9.2720000000000002</c:v>
                </c:pt>
                <c:pt idx="7">
                  <c:v>11.329000000000002</c:v>
                </c:pt>
                <c:pt idx="8">
                  <c:v>9.5469999999999988</c:v>
                </c:pt>
                <c:pt idx="9">
                  <c:v>9.7359999999999989</c:v>
                </c:pt>
                <c:pt idx="10">
                  <c:v>9.4530000000000047</c:v>
                </c:pt>
                <c:pt idx="11">
                  <c:v>8.9640000000000004</c:v>
                </c:pt>
              </c:numCache>
            </c:numRef>
          </c:val>
          <c:smooth val="1"/>
        </c:ser>
        <c:marker val="1"/>
        <c:axId val="190119296"/>
        <c:axId val="188290176"/>
      </c:lineChart>
      <c:catAx>
        <c:axId val="1901148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90572329957090569"/>
              <c:y val="0.74653931572162946"/>
            </c:manualLayout>
          </c:layout>
          <c:spPr>
            <a:noFill/>
            <a:ln w="33210">
              <a:noFill/>
            </a:ln>
          </c:spPr>
        </c:title>
        <c:numFmt formatCode="General" sourceLinked="1"/>
        <c:majorTickMark val="cross"/>
        <c:tickLblPos val="nextTo"/>
        <c:spPr>
          <a:ln w="28571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90117376"/>
        <c:crosses val="autoZero"/>
        <c:lblAlgn val="ctr"/>
        <c:lblOffset val="100"/>
        <c:tickLblSkip val="1"/>
        <c:tickMarkSkip val="1"/>
      </c:catAx>
      <c:valAx>
        <c:axId val="1901173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тыс. га</a:t>
                </a:r>
              </a:p>
            </c:rich>
          </c:tx>
          <c:layout>
            <c:manualLayout>
              <c:xMode val="edge"/>
              <c:yMode val="edge"/>
              <c:x val="1.9553543598393161E-2"/>
              <c:y val="0.29951927606682338"/>
            </c:manualLayout>
          </c:layout>
          <c:spPr>
            <a:noFill/>
            <a:ln w="33210">
              <a:noFill/>
            </a:ln>
          </c:spPr>
        </c:title>
        <c:numFmt formatCode="General" sourceLinked="1"/>
        <c:majorTickMark val="cross"/>
        <c:tickLblPos val="nextTo"/>
        <c:spPr>
          <a:ln w="285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90114816"/>
        <c:crosses val="autoZero"/>
        <c:crossBetween val="between"/>
      </c:valAx>
      <c:catAx>
        <c:axId val="190119296"/>
        <c:scaling>
          <c:orientation val="minMax"/>
        </c:scaling>
        <c:delete val="1"/>
        <c:axPos val="b"/>
        <c:numFmt formatCode="General" sourceLinked="1"/>
        <c:tickLblPos val="none"/>
        <c:crossAx val="188290176"/>
        <c:crosses val="autoZero"/>
        <c:lblAlgn val="ctr"/>
        <c:lblOffset val="100"/>
      </c:catAx>
      <c:valAx>
        <c:axId val="18829017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млрд экз.</a:t>
                </a:r>
              </a:p>
            </c:rich>
          </c:tx>
          <c:layout>
            <c:manualLayout>
              <c:xMode val="edge"/>
              <c:yMode val="edge"/>
              <c:x val="0.94314383842974225"/>
              <c:y val="0.27614758214394797"/>
            </c:manualLayout>
          </c:layout>
          <c:spPr>
            <a:noFill/>
            <a:ln w="33210">
              <a:noFill/>
            </a:ln>
          </c:spPr>
        </c:title>
        <c:numFmt formatCode="General" sourceLinked="1"/>
        <c:majorTickMark val="cross"/>
        <c:tickLblPos val="nextTo"/>
        <c:spPr>
          <a:ln w="285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90119296"/>
        <c:crosses val="max"/>
        <c:crossBetween val="between"/>
      </c:valAx>
      <c:spPr>
        <a:noFill/>
        <a:ln w="25396">
          <a:noFill/>
        </a:ln>
      </c:spPr>
    </c:plotArea>
    <c:legend>
      <c:legendPos val="b"/>
      <c:layout>
        <c:manualLayout>
          <c:xMode val="edge"/>
          <c:yMode val="edge"/>
          <c:x val="4.1756578429916022E-2"/>
          <c:y val="0.84459270993492597"/>
          <c:w val="0.95602611271815263"/>
          <c:h val="0.10958911201188642"/>
        </c:manualLayout>
      </c:layout>
      <c:spPr>
        <a:noFill/>
        <a:ln w="33210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cat>
            <c:numRef>
              <c:f>Лист1!$A$5:$A$13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Лист1!$B$5:$B$13</c:f>
              <c:numCache>
                <c:formatCode>General</c:formatCode>
                <c:ptCount val="9"/>
                <c:pt idx="0">
                  <c:v>0.44</c:v>
                </c:pt>
                <c:pt idx="1">
                  <c:v>0.60100000000000064</c:v>
                </c:pt>
                <c:pt idx="2">
                  <c:v>0.63200000000000145</c:v>
                </c:pt>
                <c:pt idx="3">
                  <c:v>0.71000000000000063</c:v>
                </c:pt>
                <c:pt idx="4">
                  <c:v>0.76000000000000145</c:v>
                </c:pt>
                <c:pt idx="5">
                  <c:v>1.1040000000000001</c:v>
                </c:pt>
                <c:pt idx="6">
                  <c:v>1.212</c:v>
                </c:pt>
                <c:pt idx="7">
                  <c:v>1.258999999999997</c:v>
                </c:pt>
                <c:pt idx="8">
                  <c:v>1.448999999999997</c:v>
                </c:pt>
              </c:numCache>
            </c:numRef>
          </c:val>
        </c:ser>
        <c:axId val="87784832"/>
        <c:axId val="89977984"/>
      </c:barChart>
      <c:catAx>
        <c:axId val="87784832"/>
        <c:scaling>
          <c:orientation val="minMax"/>
        </c:scaling>
        <c:axPos val="b"/>
        <c:numFmt formatCode="General" sourceLinked="1"/>
        <c:tickLblPos val="nextTo"/>
        <c:crossAx val="89977984"/>
        <c:crosses val="autoZero"/>
        <c:auto val="1"/>
        <c:lblAlgn val="ctr"/>
        <c:lblOffset val="100"/>
      </c:catAx>
      <c:valAx>
        <c:axId val="89977984"/>
        <c:scaling>
          <c:orientation val="minMax"/>
        </c:scaling>
        <c:axPos val="l"/>
        <c:majorGridlines/>
        <c:numFmt formatCode="General" sourceLinked="1"/>
        <c:tickLblPos val="nextTo"/>
        <c:crossAx val="87784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 baseline="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25"/>
      <c:rotY val="180"/>
      <c:perspective val="0"/>
    </c:view3D>
    <c:plotArea>
      <c:layout>
        <c:manualLayout>
          <c:layoutTarget val="inner"/>
          <c:xMode val="edge"/>
          <c:yMode val="edge"/>
          <c:x val="0.10159362549800822"/>
          <c:y val="7.5679456976413591E-3"/>
          <c:w val="0.72836983839535163"/>
          <c:h val="0.82100348943546653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23019">
              <a:solidFill>
                <a:srgbClr val="000000"/>
              </a:solidFill>
              <a:prstDash val="solid"/>
            </a:ln>
          </c:spPr>
          <c:explosion val="9"/>
          <c:dPt>
            <c:idx val="0"/>
            <c:spPr>
              <a:solidFill>
                <a:srgbClr val="00FFFF"/>
              </a:solidFill>
              <a:ln w="23019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FF0000"/>
              </a:solidFill>
              <a:ln w="23019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00"/>
              </a:solidFill>
              <a:ln w="23019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00FF00"/>
              </a:solidFill>
              <a:ln w="23019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416731133294703"/>
                  <c:y val="0.11424536651933292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К</a:t>
                    </a:r>
                    <a:r>
                      <a:rPr lang="ru-RU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ильки</a:t>
                    </a:r>
                    <a:endParaRPr lang="ru-RU" sz="24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1"/>
              <c:layout>
                <c:manualLayout>
                  <c:x val="-0.14985589161639293"/>
                  <c:y val="-0.25031405837834281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</a:t>
                    </a:r>
                    <a:r>
                      <a: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ельди</a:t>
                    </a:r>
                    <a:endParaRPr lang="ru-RU" sz="24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2"/>
              <c:layout>
                <c:manualLayout>
                  <c:x val="-3.9849877274924211E-3"/>
                  <c:y val="5.7111544808953838E-3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err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</a:t>
                    </a:r>
                    <a:r>
                      <a:rPr lang="ru-RU" sz="2400" dirty="0" err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терина</a:t>
                    </a:r>
                    <a:endParaRPr lang="ru-RU" sz="24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3"/>
              <c:layout>
                <c:manualLayout>
                  <c:x val="-0.10081894777834917"/>
                  <c:y val="-1.5814303424258304E-2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Кефали</a:t>
                    </a:r>
                    <a:endParaRPr lang="ru-RU" sz="24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spPr>
              <a:noFill/>
              <a:ln w="46038">
                <a:noFill/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 Cyr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'[Диаграмма в отчет лаборатории  (Режим совместимости)]Лист1'!$B$3:$E$3</c:f>
              <c:strCache>
                <c:ptCount val="4"/>
                <c:pt idx="0">
                  <c:v>кильки</c:v>
                </c:pt>
                <c:pt idx="1">
                  <c:v>сельди</c:v>
                </c:pt>
                <c:pt idx="2">
                  <c:v>атерина</c:v>
                </c:pt>
                <c:pt idx="3">
                  <c:v>кефали</c:v>
                </c:pt>
              </c:strCache>
            </c:strRef>
          </c:cat>
          <c:val>
            <c:numRef>
              <c:f>'[Диаграмма в отчет лаборатории  (Режим совместимости)]Лист1'!$B$7:$E$7</c:f>
              <c:numCache>
                <c:formatCode>General</c:formatCode>
                <c:ptCount val="4"/>
                <c:pt idx="0">
                  <c:v>595.4</c:v>
                </c:pt>
                <c:pt idx="1">
                  <c:v>107.8</c:v>
                </c:pt>
                <c:pt idx="2">
                  <c:v>36.700000000000003</c:v>
                </c:pt>
                <c:pt idx="3">
                  <c:v>9.4</c:v>
                </c:pt>
              </c:numCache>
            </c:numRef>
          </c:val>
        </c:ser>
        <c:dLbls>
          <c:showVal val="1"/>
          <c:showCatName val="1"/>
        </c:dLbls>
      </c:pie3DChart>
      <c:spPr>
        <a:noFill/>
        <a:ln w="25400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3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3.5595192454794479E-4"/>
          <c:w val="0.99637928733484582"/>
          <c:h val="0.99964398680934119"/>
        </c:manualLayout>
      </c:layout>
      <c:pie3DChart>
        <c:varyColors val="1"/>
        <c:ser>
          <c:idx val="0"/>
          <c:order val="0"/>
          <c:explosion val="21"/>
          <c:dPt>
            <c:idx val="0"/>
            <c:explosion val="11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val>
            <c:numRef>
              <c:f>Лист1!$F$5:$F$7</c:f>
              <c:numCache>
                <c:formatCode>General</c:formatCode>
                <c:ptCount val="3"/>
                <c:pt idx="0">
                  <c:v>90.4</c:v>
                </c:pt>
                <c:pt idx="1">
                  <c:v>8.3000000000000007</c:v>
                </c:pt>
                <c:pt idx="2">
                  <c:v>1.3</c:v>
                </c:pt>
              </c:numCache>
            </c:numRef>
          </c:val>
        </c:ser>
      </c:pie3DChart>
    </c:plotArea>
    <c:plotVisOnly val="1"/>
    <c:dispBlanksAs val="zero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Анчоусовидная килька</a:t>
            </a:r>
          </a:p>
        </c:rich>
      </c:tx>
      <c:layout>
        <c:manualLayout>
          <c:xMode val="edge"/>
          <c:yMode val="edge"/>
          <c:x val="0.2583840166530908"/>
          <c:y val="4.5113683078771866E-2"/>
        </c:manualLayout>
      </c:layout>
      <c:spPr>
        <a:noFill/>
        <a:ln w="25578">
          <a:noFill/>
        </a:ln>
      </c:spPr>
    </c:title>
    <c:plotArea>
      <c:layout>
        <c:manualLayout>
          <c:layoutTarget val="inner"/>
          <c:xMode val="edge"/>
          <c:yMode val="edge"/>
          <c:x val="0.17384966882064021"/>
          <c:y val="0.1930667182915588"/>
          <c:w val="0.73269848491401612"/>
          <c:h val="0.4446143033193596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F0000"/>
            </a:solidFill>
            <a:ln w="12789">
              <a:solidFill>
                <a:srgbClr val="000000"/>
              </a:solidFill>
              <a:prstDash val="solid"/>
            </a:ln>
          </c:spPr>
          <c:cat>
            <c:numRef>
              <c:f>Лист3!$E$138:$E$143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Лист3!$F$138:$F$143</c:f>
              <c:numCache>
                <c:formatCode>General</c:formatCode>
                <c:ptCount val="6"/>
                <c:pt idx="0">
                  <c:v>105</c:v>
                </c:pt>
                <c:pt idx="1">
                  <c:v>45</c:v>
                </c:pt>
                <c:pt idx="2">
                  <c:v>217</c:v>
                </c:pt>
                <c:pt idx="3">
                  <c:v>208</c:v>
                </c:pt>
                <c:pt idx="4">
                  <c:v>40</c:v>
                </c:pt>
                <c:pt idx="5">
                  <c:v>87</c:v>
                </c:pt>
              </c:numCache>
            </c:numRef>
          </c:val>
        </c:ser>
        <c:gapWidth val="100"/>
        <c:axId val="153326336"/>
        <c:axId val="153328256"/>
      </c:barChart>
      <c:catAx>
        <c:axId val="1533263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1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8983231514164175"/>
              <c:y val="0.6809752395408416"/>
            </c:manualLayout>
          </c:layout>
          <c:spPr>
            <a:noFill/>
            <a:ln w="25578">
              <a:noFill/>
            </a:ln>
          </c:spPr>
        </c:title>
        <c:numFmt formatCode="General" sourceLinked="1"/>
        <c:tickLblPos val="nextTo"/>
        <c:spPr>
          <a:ln w="2855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328256"/>
        <c:crosses val="autoZero"/>
        <c:auto val="1"/>
        <c:lblAlgn val="ctr"/>
        <c:lblOffset val="100"/>
        <c:tickLblSkip val="1"/>
        <c:tickMarkSkip val="1"/>
      </c:catAx>
      <c:valAx>
        <c:axId val="153328256"/>
        <c:scaling>
          <c:orientation val="minMax"/>
          <c:max val="400"/>
        </c:scaling>
        <c:axPos val="l"/>
        <c:title>
          <c:tx>
            <c:rich>
              <a:bodyPr/>
              <a:lstStyle/>
              <a:p>
                <a:pPr>
                  <a:defRPr sz="139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Экз./лов</a:t>
                </a:r>
              </a:p>
            </c:rich>
          </c:tx>
          <c:layout>
            <c:manualLayout>
              <c:xMode val="edge"/>
              <c:yMode val="edge"/>
              <c:x val="2.0764322563127886E-2"/>
              <c:y val="0.26081269961736764"/>
            </c:manualLayout>
          </c:layout>
          <c:spPr>
            <a:noFill/>
            <a:ln w="25578">
              <a:noFill/>
            </a:ln>
          </c:spPr>
        </c:title>
        <c:numFmt formatCode="General" sourceLinked="1"/>
        <c:tickLblPos val="nextTo"/>
        <c:spPr>
          <a:ln w="2855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99"/>
            </a:pPr>
            <a:endParaRPr lang="ru-RU"/>
          </a:p>
        </c:txPr>
        <c:crossAx val="153326336"/>
        <c:crosses val="autoZero"/>
        <c:crossBetween val="between"/>
        <c:majorUnit val="100"/>
      </c:valAx>
      <c:spPr>
        <a:noFill/>
        <a:ln w="2538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8" b="1" i="0" u="none" strike="noStrike" baseline="0">
          <a:solidFill>
            <a:srgbClr val="000000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Обыкновенная килька</a:t>
            </a:r>
          </a:p>
        </c:rich>
      </c:tx>
      <c:layout>
        <c:manualLayout>
          <c:xMode val="edge"/>
          <c:yMode val="edge"/>
          <c:x val="0.26630282905659758"/>
          <c:y val="4.4663037298379324E-2"/>
        </c:manualLayout>
      </c:layout>
      <c:spPr>
        <a:noFill/>
        <a:ln w="24701">
          <a:noFill/>
        </a:ln>
      </c:spPr>
    </c:title>
    <c:plotArea>
      <c:layout>
        <c:manualLayout>
          <c:layoutTarget val="inner"/>
          <c:xMode val="edge"/>
          <c:yMode val="edge"/>
          <c:x val="0.18970969508505625"/>
          <c:y val="0.17638624668411504"/>
          <c:w val="0.7090544598514037"/>
          <c:h val="0.45365773864032427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FFF00"/>
            </a:solidFill>
            <a:ln w="12351">
              <a:solidFill>
                <a:srgbClr val="000000"/>
              </a:solidFill>
              <a:prstDash val="solid"/>
            </a:ln>
          </c:spPr>
          <c:cat>
            <c:numRef>
              <c:f>Лист3!$D$158:$D$163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Лист3!$E$158:$E$163</c:f>
              <c:numCache>
                <c:formatCode>General</c:formatCode>
                <c:ptCount val="6"/>
                <c:pt idx="0">
                  <c:v>346</c:v>
                </c:pt>
                <c:pt idx="1">
                  <c:v>362</c:v>
                </c:pt>
                <c:pt idx="2">
                  <c:v>354</c:v>
                </c:pt>
                <c:pt idx="3">
                  <c:v>326</c:v>
                </c:pt>
                <c:pt idx="4">
                  <c:v>316</c:v>
                </c:pt>
                <c:pt idx="5">
                  <c:v>365</c:v>
                </c:pt>
              </c:numCache>
            </c:numRef>
          </c:val>
        </c:ser>
        <c:gapWidth val="100"/>
        <c:axId val="153349504"/>
        <c:axId val="153503232"/>
      </c:barChart>
      <c:catAx>
        <c:axId val="1533495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19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89763604184132406"/>
              <c:y val="0.6670074845985513"/>
            </c:manualLayout>
          </c:layout>
          <c:spPr>
            <a:noFill/>
            <a:ln w="24701">
              <a:noFill/>
            </a:ln>
          </c:spPr>
        </c:title>
        <c:numFmt formatCode="General" sourceLinked="1"/>
        <c:tickLblPos val="nextTo"/>
        <c:spPr>
          <a:ln w="2854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503232"/>
        <c:crosses val="autoZero"/>
        <c:auto val="1"/>
        <c:lblAlgn val="ctr"/>
        <c:lblOffset val="100"/>
        <c:tickLblSkip val="1"/>
        <c:tickMarkSkip val="1"/>
      </c:catAx>
      <c:valAx>
        <c:axId val="153503232"/>
        <c:scaling>
          <c:orientation val="minMax"/>
          <c:max val="400"/>
          <c:min val="0"/>
        </c:scaling>
        <c:axPos val="l"/>
        <c:title>
          <c:tx>
            <c:rich>
              <a:bodyPr/>
              <a:lstStyle/>
              <a:p>
                <a:pPr>
                  <a:defRPr sz="1393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Экз./лов</a:t>
                </a:r>
              </a:p>
            </c:rich>
          </c:tx>
          <c:layout>
            <c:manualLayout>
              <c:xMode val="edge"/>
              <c:yMode val="edge"/>
              <c:x val="2.6644748738349294E-2"/>
              <c:y val="0.25587139886445998"/>
            </c:manualLayout>
          </c:layout>
          <c:spPr>
            <a:noFill/>
            <a:ln w="24701">
              <a:noFill/>
            </a:ln>
          </c:spPr>
        </c:title>
        <c:numFmt formatCode="General" sourceLinked="1"/>
        <c:tickLblPos val="nextTo"/>
        <c:spPr>
          <a:ln w="2854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98"/>
            </a:pPr>
            <a:endParaRPr lang="ru-RU"/>
          </a:p>
        </c:txPr>
        <c:crossAx val="153349504"/>
        <c:crosses val="autoZero"/>
        <c:crossBetween val="between"/>
        <c:majorUnit val="100"/>
        <c:minorUnit val="2"/>
      </c:valAx>
      <c:spPr>
        <a:noFill/>
        <a:ln w="2537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6" b="1" i="0" u="none" strike="noStrike" baseline="0">
          <a:solidFill>
            <a:srgbClr val="000000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Большеглазая килька</a:t>
            </a:r>
          </a:p>
        </c:rich>
      </c:tx>
      <c:layout>
        <c:manualLayout>
          <c:xMode val="edge"/>
          <c:yMode val="edge"/>
          <c:x val="0.29161709503293232"/>
          <c:y val="4.8646671974991923E-2"/>
        </c:manualLayout>
      </c:layout>
      <c:spPr>
        <a:noFill/>
        <a:ln w="26631">
          <a:noFill/>
        </a:ln>
      </c:spPr>
    </c:title>
    <c:plotArea>
      <c:layout>
        <c:manualLayout>
          <c:layoutTarget val="inner"/>
          <c:xMode val="edge"/>
          <c:yMode val="edge"/>
          <c:x val="0.16059957173447539"/>
          <c:y val="0.1754152316409292"/>
          <c:w val="0.72574599500355874"/>
          <c:h val="0.46400781857571383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00FFFF"/>
            </a:solidFill>
            <a:ln w="13314">
              <a:solidFill>
                <a:schemeClr val="tx1"/>
              </a:solidFill>
              <a:prstDash val="solid"/>
            </a:ln>
          </c:spPr>
          <c:cat>
            <c:strRef>
              <c:f>Лист3!$D$176:$D$1818</c:f>
              <c:strCache>
                <c:ptCount val="17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14">
                  <c:v>Год</c:v>
                </c:pt>
                <c:pt idx="15">
                  <c:v>2012</c:v>
                </c:pt>
                <c:pt idx="16">
                  <c:v>Ср. 2007-2011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68">
                  <c:v>2007</c:v>
                </c:pt>
                <c:pt idx="69">
                  <c:v>2008</c:v>
                </c:pt>
                <c:pt idx="70">
                  <c:v>2009</c:v>
                </c:pt>
                <c:pt idx="71">
                  <c:v>2010</c:v>
                </c:pt>
                <c:pt idx="72">
                  <c:v>2011</c:v>
                </c:pt>
                <c:pt idx="73">
                  <c:v>2012</c:v>
                </c:pt>
                <c:pt idx="74">
                  <c:v>2013</c:v>
                </c:pt>
                <c:pt idx="75">
                  <c:v>2014</c:v>
                </c:pt>
                <c:pt idx="83">
                  <c:v>2007</c:v>
                </c:pt>
                <c:pt idx="84">
                  <c:v>2008</c:v>
                </c:pt>
                <c:pt idx="85">
                  <c:v>2009</c:v>
                </c:pt>
                <c:pt idx="86">
                  <c:v>2010</c:v>
                </c:pt>
                <c:pt idx="87">
                  <c:v>2011</c:v>
                </c:pt>
                <c:pt idx="88">
                  <c:v>Ср. 2007-2011</c:v>
                </c:pt>
                <c:pt idx="89">
                  <c:v>2012</c:v>
                </c:pt>
                <c:pt idx="98">
                  <c:v>2012</c:v>
                </c:pt>
                <c:pt idx="99">
                  <c:v>2007-2011</c:v>
                </c:pt>
                <c:pt idx="114">
                  <c:v>2012</c:v>
                </c:pt>
                <c:pt idx="115">
                  <c:v>2007-2011</c:v>
                </c:pt>
                <c:pt idx="132">
                  <c:v>2012</c:v>
                </c:pt>
                <c:pt idx="133">
                  <c:v>2007-2011</c:v>
                </c:pt>
                <c:pt idx="153">
                  <c:v>2012</c:v>
                </c:pt>
                <c:pt idx="154">
                  <c:v>2007-2011</c:v>
                </c:pt>
                <c:pt idx="169">
                  <c:v>2012</c:v>
                </c:pt>
                <c:pt idx="170">
                  <c:v>2007-2012</c:v>
                </c:pt>
              </c:strCache>
            </c:strRef>
          </c:cat>
          <c:val>
            <c:numRef>
              <c:f>Лист3!$E$176:$E$181</c:f>
              <c:numCache>
                <c:formatCode>General</c:formatCode>
                <c:ptCount val="6"/>
                <c:pt idx="0">
                  <c:v>10</c:v>
                </c:pt>
                <c:pt idx="1">
                  <c:v>4</c:v>
                </c:pt>
                <c:pt idx="2">
                  <c:v>4</c:v>
                </c:pt>
                <c:pt idx="3">
                  <c:v>6</c:v>
                </c:pt>
                <c:pt idx="4">
                  <c:v>0.15000000000000019</c:v>
                </c:pt>
                <c:pt idx="5">
                  <c:v>4.0000000000000022E-2</c:v>
                </c:pt>
              </c:numCache>
            </c:numRef>
          </c:val>
        </c:ser>
        <c:gapWidth val="100"/>
        <c:axId val="153494656"/>
        <c:axId val="153496576"/>
      </c:barChart>
      <c:catAx>
        <c:axId val="1534946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394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88658148863467534"/>
              <c:y val="0.67541537644873173"/>
            </c:manualLayout>
          </c:layout>
          <c:spPr>
            <a:noFill/>
            <a:ln w="26631">
              <a:noFill/>
            </a:ln>
          </c:spPr>
        </c:title>
        <c:numFmt formatCode="General" sourceLinked="1"/>
        <c:tickLblPos val="nextTo"/>
        <c:spPr>
          <a:ln w="28533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496576"/>
        <c:crosses val="autoZero"/>
        <c:auto val="1"/>
        <c:lblAlgn val="ctr"/>
        <c:lblOffset val="100"/>
        <c:tickLblSkip val="1"/>
        <c:tickMarkSkip val="1"/>
      </c:catAx>
      <c:valAx>
        <c:axId val="153496576"/>
        <c:scaling>
          <c:orientation val="minMax"/>
          <c:max val="12"/>
        </c:scaling>
        <c:axPos val="l"/>
        <c:title>
          <c:tx>
            <c:rich>
              <a:bodyPr/>
              <a:lstStyle/>
              <a:p>
                <a:pPr>
                  <a:defRPr sz="1394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Экз./лов</a:t>
                </a:r>
              </a:p>
            </c:rich>
          </c:tx>
          <c:layout>
            <c:manualLayout>
              <c:xMode val="edge"/>
              <c:yMode val="edge"/>
              <c:x val="2.3554697172287427E-2"/>
              <c:y val="0.29807691173434869"/>
            </c:manualLayout>
          </c:layout>
          <c:spPr>
            <a:noFill/>
            <a:ln w="26631">
              <a:noFill/>
            </a:ln>
          </c:spPr>
        </c:title>
        <c:numFmt formatCode="General" sourceLinked="1"/>
        <c:tickLblPos val="nextTo"/>
        <c:spPr>
          <a:ln w="28533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49465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8" b="1" i="0" u="none" strike="noStrike" baseline="0">
          <a:solidFill>
            <a:schemeClr val="bg1"/>
          </a:solidFill>
          <a:latin typeface="Times New Roman" pitchFamily="18" charset="0"/>
          <a:ea typeface="Arial Cyr"/>
          <a:cs typeface="Times New Roman" pitchFamily="18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797"/>
            </a:pPr>
            <a:r>
              <a:rPr lang="ru-RU" sz="1797"/>
              <a:t>Долгинская сельдь</a:t>
            </a:r>
          </a:p>
        </c:rich>
      </c:tx>
      <c:layout>
        <c:manualLayout>
          <c:xMode val="edge"/>
          <c:yMode val="edge"/>
          <c:x val="0.27190355051772375"/>
          <c:y val="1.7857149299636541E-2"/>
        </c:manualLayout>
      </c:layout>
      <c:spPr>
        <a:noFill/>
        <a:ln w="30199">
          <a:noFill/>
        </a:ln>
      </c:spPr>
    </c:title>
    <c:plotArea>
      <c:layout>
        <c:manualLayout>
          <c:layoutTarget val="inner"/>
          <c:xMode val="edge"/>
          <c:yMode val="edge"/>
          <c:x val="8.1570996978852173E-2"/>
          <c:y val="0.16981952132221095"/>
          <c:w val="0.79712326257100263"/>
          <c:h val="0.68732322444842964"/>
        </c:manualLayout>
      </c:layout>
      <c:barChart>
        <c:barDir val="col"/>
        <c:grouping val="clustered"/>
        <c:ser>
          <c:idx val="1"/>
          <c:order val="0"/>
          <c:tx>
            <c:strRef>
              <c:f>молодь!$B$27</c:f>
              <c:strCache>
                <c:ptCount val="1"/>
                <c:pt idx="0">
                  <c:v>Долгинская сельдь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5098">
              <a:solidFill>
                <a:srgbClr val="000000"/>
              </a:solidFill>
              <a:prstDash val="solid"/>
            </a:ln>
          </c:spPr>
          <c:cat>
            <c:numRef>
              <c:f>молодь!$A$28:$A$33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молодь!$B$28:$B$33</c:f>
              <c:numCache>
                <c:formatCode>General</c:formatCode>
                <c:ptCount val="6"/>
                <c:pt idx="0">
                  <c:v>5.3</c:v>
                </c:pt>
                <c:pt idx="1">
                  <c:v>4.9000000000000004</c:v>
                </c:pt>
                <c:pt idx="2">
                  <c:v>4.7</c:v>
                </c:pt>
                <c:pt idx="3">
                  <c:v>6.8</c:v>
                </c:pt>
                <c:pt idx="4">
                  <c:v>3.3</c:v>
                </c:pt>
                <c:pt idx="5">
                  <c:v>7</c:v>
                </c:pt>
              </c:numCache>
            </c:numRef>
          </c:val>
        </c:ser>
        <c:axId val="158274304"/>
        <c:axId val="158275840"/>
      </c:barChart>
      <c:lineChart>
        <c:grouping val="standard"/>
        <c:ser>
          <c:idx val="0"/>
          <c:order val="1"/>
          <c:tx>
            <c:strRef>
              <c:f>молодь!$C$27</c:f>
              <c:strCache>
                <c:ptCount val="1"/>
                <c:pt idx="0">
                  <c:v>Средн</c:v>
                </c:pt>
              </c:strCache>
            </c:strRef>
          </c:tx>
          <c:spPr>
            <a:ln w="38034">
              <a:solidFill>
                <a:schemeClr val="accent2">
                  <a:lumMod val="50000"/>
                </a:schemeClr>
              </a:solidFill>
              <a:prstDash val="solid"/>
            </a:ln>
          </c:spPr>
          <c:marker>
            <c:symbol val="none"/>
          </c:marker>
          <c:val>
            <c:numRef>
              <c:f>молодь!$C$28:$C$33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marker val="1"/>
        <c:axId val="158277632"/>
        <c:axId val="158279168"/>
      </c:lineChart>
      <c:catAx>
        <c:axId val="158274304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285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8275840"/>
        <c:crosses val="autoZero"/>
        <c:lblAlgn val="ctr"/>
        <c:lblOffset val="100"/>
        <c:tickLblSkip val="1"/>
        <c:tickMarkSkip val="1"/>
      </c:catAx>
      <c:valAx>
        <c:axId val="158275840"/>
        <c:scaling>
          <c:orientation val="minMax"/>
        </c:scaling>
        <c:axPos val="l"/>
        <c:numFmt formatCode="General" sourceLinked="1"/>
        <c:majorTickMark val="cross"/>
        <c:tickLblPos val="nextTo"/>
        <c:spPr>
          <a:ln w="285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8274304"/>
        <c:crosses val="autoZero"/>
        <c:crossBetween val="between"/>
      </c:valAx>
      <c:catAx>
        <c:axId val="158277632"/>
        <c:scaling>
          <c:orientation val="minMax"/>
        </c:scaling>
        <c:delete val="1"/>
        <c:axPos val="b"/>
        <c:tickLblPos val="none"/>
        <c:crossAx val="158279168"/>
        <c:crosses val="autoZero"/>
        <c:lblAlgn val="ctr"/>
        <c:lblOffset val="100"/>
      </c:catAx>
      <c:valAx>
        <c:axId val="158279168"/>
        <c:scaling>
          <c:orientation val="minMax"/>
        </c:scaling>
        <c:delete val="1"/>
        <c:axPos val="l"/>
        <c:numFmt formatCode="General" sourceLinked="1"/>
        <c:tickLblPos val="none"/>
        <c:crossAx val="158277632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7" b="1" i="0" u="none" strike="noStrike" baseline="0">
          <a:solidFill>
            <a:srgbClr val="000000"/>
          </a:solidFill>
          <a:latin typeface="Times New Roman" pitchFamily="18" charset="0"/>
          <a:ea typeface="Arial"/>
          <a:cs typeface="Times New Roman" pitchFamily="18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796"/>
            </a:pPr>
            <a:r>
              <a:rPr lang="ru-RU" sz="1796"/>
              <a:t>Каспийский пузанок</a:t>
            </a:r>
          </a:p>
        </c:rich>
      </c:tx>
      <c:layout>
        <c:manualLayout>
          <c:xMode val="edge"/>
          <c:yMode val="edge"/>
          <c:x val="0.26415070767511056"/>
          <c:y val="2.1645204048490602E-2"/>
        </c:manualLayout>
      </c:layout>
      <c:spPr>
        <a:noFill/>
        <a:ln w="30290">
          <a:noFill/>
        </a:ln>
      </c:spPr>
    </c:title>
    <c:plotArea>
      <c:layout>
        <c:manualLayout>
          <c:layoutTarget val="inner"/>
          <c:xMode val="edge"/>
          <c:yMode val="edge"/>
          <c:x val="0.10076453729713752"/>
          <c:y val="0.18377460629921263"/>
          <c:w val="0.78621364017180528"/>
          <c:h val="0.65557351605087988"/>
        </c:manualLayout>
      </c:layout>
      <c:barChart>
        <c:barDir val="col"/>
        <c:grouping val="clustered"/>
        <c:ser>
          <c:idx val="1"/>
          <c:order val="0"/>
          <c:tx>
            <c:strRef>
              <c:f>молодь!$W$17</c:f>
              <c:strCache>
                <c:ptCount val="1"/>
                <c:pt idx="0">
                  <c:v>Каспийский пузанок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5145">
              <a:solidFill>
                <a:srgbClr val="000000"/>
              </a:solidFill>
              <a:prstDash val="solid"/>
            </a:ln>
          </c:spPr>
          <c:cat>
            <c:numRef>
              <c:f>молодь!$V$18:$V$23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молодь!$W$18:$W$23</c:f>
              <c:numCache>
                <c:formatCode>General</c:formatCode>
                <c:ptCount val="6"/>
                <c:pt idx="0">
                  <c:v>22.8</c:v>
                </c:pt>
                <c:pt idx="1">
                  <c:v>21.1</c:v>
                </c:pt>
                <c:pt idx="2">
                  <c:v>26.4</c:v>
                </c:pt>
                <c:pt idx="3">
                  <c:v>32</c:v>
                </c:pt>
                <c:pt idx="4">
                  <c:v>25.4</c:v>
                </c:pt>
                <c:pt idx="5">
                  <c:v>28.8</c:v>
                </c:pt>
              </c:numCache>
            </c:numRef>
          </c:val>
        </c:ser>
        <c:axId val="156736128"/>
        <c:axId val="156631424"/>
      </c:barChart>
      <c:lineChart>
        <c:grouping val="standard"/>
        <c:ser>
          <c:idx val="0"/>
          <c:order val="1"/>
          <c:tx>
            <c:strRef>
              <c:f>молодь!$X$17</c:f>
              <c:strCache>
                <c:ptCount val="1"/>
                <c:pt idx="0">
                  <c:v>Сред</c:v>
                </c:pt>
              </c:strCache>
            </c:strRef>
          </c:tx>
          <c:spPr>
            <a:ln w="38021">
              <a:solidFill>
                <a:schemeClr val="accent2">
                  <a:lumMod val="50000"/>
                </a:schemeClr>
              </a:solidFill>
              <a:prstDash val="solid"/>
            </a:ln>
          </c:spPr>
          <c:marker>
            <c:symbol val="none"/>
          </c:marker>
          <c:val>
            <c:numRef>
              <c:f>молодь!$X$18:$X$23</c:f>
              <c:numCache>
                <c:formatCode>General</c:formatCode>
                <c:ptCount val="6"/>
                <c:pt idx="0">
                  <c:v>25.5</c:v>
                </c:pt>
                <c:pt idx="1">
                  <c:v>25.5</c:v>
                </c:pt>
                <c:pt idx="2">
                  <c:v>25.5</c:v>
                </c:pt>
                <c:pt idx="3">
                  <c:v>25.5</c:v>
                </c:pt>
                <c:pt idx="4">
                  <c:v>25.5</c:v>
                </c:pt>
              </c:numCache>
            </c:numRef>
          </c:val>
        </c:ser>
        <c:marker val="1"/>
        <c:axId val="156632960"/>
        <c:axId val="156634496"/>
      </c:lineChart>
      <c:catAx>
        <c:axId val="156736128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2851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6631424"/>
        <c:crosses val="autoZero"/>
        <c:lblAlgn val="ctr"/>
        <c:lblOffset val="100"/>
        <c:tickLblSkip val="1"/>
        <c:tickMarkSkip val="1"/>
      </c:catAx>
      <c:valAx>
        <c:axId val="156631424"/>
        <c:scaling>
          <c:orientation val="minMax"/>
        </c:scaling>
        <c:axPos val="l"/>
        <c:numFmt formatCode="General" sourceLinked="1"/>
        <c:majorTickMark val="cross"/>
        <c:tickLblPos val="nextTo"/>
        <c:spPr>
          <a:ln w="2851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6736128"/>
        <c:crosses val="autoZero"/>
        <c:crossBetween val="between"/>
      </c:valAx>
      <c:catAx>
        <c:axId val="156632960"/>
        <c:scaling>
          <c:orientation val="minMax"/>
        </c:scaling>
        <c:delete val="1"/>
        <c:axPos val="b"/>
        <c:tickLblPos val="none"/>
        <c:crossAx val="156634496"/>
        <c:crosses val="autoZero"/>
        <c:lblAlgn val="ctr"/>
        <c:lblOffset val="100"/>
      </c:catAx>
      <c:valAx>
        <c:axId val="156634496"/>
        <c:scaling>
          <c:orientation val="minMax"/>
        </c:scaling>
        <c:delete val="1"/>
        <c:axPos val="l"/>
        <c:numFmt formatCode="General" sourceLinked="1"/>
        <c:tickLblPos val="none"/>
        <c:crossAx val="156632960"/>
        <c:crosses val="autoZero"/>
        <c:crossBetween val="between"/>
      </c:valAx>
      <c:spPr>
        <a:noFill/>
        <a:ln w="2536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97" b="1" i="0" u="none" strike="noStrike" baseline="0">
          <a:solidFill>
            <a:srgbClr val="000000"/>
          </a:solidFill>
          <a:latin typeface="Times New Roman" pitchFamily="18" charset="0"/>
          <a:ea typeface="Arial"/>
          <a:cs typeface="Times New Roman" pitchFamily="18" charset="0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60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62.png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6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0.92079</cdr:x>
      <cdr:y>0.712</cdr:y>
    </cdr:from>
    <cdr:to>
      <cdr:x>1</cdr:x>
      <cdr:y>0.78714</cdr:y>
    </cdr:to>
    <cdr:sp macro="" textlink="">
      <cdr:nvSpPr>
        <cdr:cNvPr id="307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086600" y="2039066"/>
          <a:ext cx="609600" cy="2151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=""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400" b="1" i="0" u="none" strike="noStrike" baseline="0" dirty="0">
              <a:solidFill>
                <a:srgbClr val="000000"/>
              </a:solidFill>
              <a:latin typeface="Times New Roman"/>
              <a:cs typeface="Times New Roman"/>
            </a:rPr>
            <a:t>годы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0.90125</cdr:x>
      <cdr:y>0.83942</cdr:y>
    </cdr:from>
    <cdr:to>
      <cdr:x>0.987</cdr:x>
      <cdr:y>0.93917</cdr:y>
    </cdr:to>
    <cdr:sp macro="" textlink="">
      <cdr:nvSpPr>
        <cdr:cNvPr id="51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94011" y="2312034"/>
          <a:ext cx="703510" cy="2747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=""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400" b="1" i="0" u="none" strike="noStrike" baseline="0" dirty="0">
              <a:solidFill>
                <a:schemeClr val="bg1"/>
              </a:solidFill>
              <a:latin typeface="Times New Roman"/>
              <a:cs typeface="Times New Roman"/>
            </a:rPr>
            <a:t>годы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0.59919</cdr:x>
      <cdr:y>0.47958</cdr:y>
    </cdr:from>
    <cdr:to>
      <cdr:x>0.68986</cdr:x>
      <cdr:y>0.57465</cdr:y>
    </cdr:to>
    <cdr:sp macro="" textlink="">
      <cdr:nvSpPr>
        <cdr:cNvPr id="307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40560" y="2088232"/>
          <a:ext cx="762740" cy="4139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2400" b="1" i="0" u="none" strike="noStrike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107,8</a:t>
          </a:r>
        </a:p>
      </cdr:txBody>
    </cdr:sp>
  </cdr:relSizeAnchor>
  <cdr:relSizeAnchor xmlns:cdr="http://schemas.openxmlformats.org/drawingml/2006/chartDrawing">
    <cdr:from>
      <cdr:x>0.50503</cdr:x>
      <cdr:y>0.64495</cdr:y>
    </cdr:from>
    <cdr:to>
      <cdr:x>0.57921</cdr:x>
      <cdr:y>0.73768</cdr:y>
    </cdr:to>
    <cdr:sp macro="" textlink="">
      <cdr:nvSpPr>
        <cdr:cNvPr id="3078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48472" y="2808312"/>
          <a:ext cx="624021" cy="40377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2400" b="1" i="0" u="none" strike="noStrike" baseline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47,5</a:t>
          </a:r>
        </a:p>
      </cdr:txBody>
    </cdr:sp>
  </cdr:relSizeAnchor>
  <cdr:relSizeAnchor xmlns:cdr="http://schemas.openxmlformats.org/drawingml/2006/chartDrawing">
    <cdr:from>
      <cdr:x>0.36697</cdr:x>
      <cdr:y>0.84755</cdr:y>
    </cdr:from>
    <cdr:to>
      <cdr:x>0.44077</cdr:x>
      <cdr:y>0.94328</cdr:y>
    </cdr:to>
    <cdr:sp macro="" textlink="">
      <cdr:nvSpPr>
        <cdr:cNvPr id="3079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87075" y="3690472"/>
          <a:ext cx="620825" cy="4168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2400" b="1" i="0" u="none" strike="noStrike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10,7</a:t>
          </a:r>
          <a:endParaRPr lang="ru-RU" sz="2400" b="1" i="0" u="none" strike="noStrike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0.26645</cdr:x>
      <cdr:y>0.25194</cdr:y>
    </cdr:from>
    <cdr:to>
      <cdr:x>0.36719</cdr:x>
      <cdr:y>0.33363</cdr:y>
    </cdr:to>
    <cdr:sp macro="" textlink="">
      <cdr:nvSpPr>
        <cdr:cNvPr id="308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27661" y="1097023"/>
          <a:ext cx="880063" cy="3557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400" b="1" i="0" u="none" strike="noStrike" baseline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549</a:t>
          </a:r>
          <a:r>
            <a:rPr lang="ru-RU" sz="2400" b="1" i="0" u="none" strike="noStrike" baseline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,</a:t>
          </a:r>
          <a:r>
            <a:rPr lang="en-US" sz="2400" b="1" i="0" u="none" strike="noStrike" baseline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2400" b="1" i="0" u="none" strike="noStrike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F3E-649D-4E1B-B6E0-C241F8D1B8A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2C111-3FF9-4D7F-81BC-846EBB9D1F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149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76B7F4-6FD3-40CE-9593-549AC761C270}" type="slidenum">
              <a:rPr lang="ru-RU" smtClean="0">
                <a:latin typeface="Arial" charset="0"/>
              </a:rPr>
              <a:pPr/>
              <a:t>2</a:t>
            </a:fld>
            <a:endParaRPr lang="ru-RU" smtClean="0">
              <a:latin typeface="Arial" charset="0"/>
            </a:endParaRPr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809EDB8-15F1-4B8A-8DCA-D165F98DB131}" type="slidenum">
              <a:rPr lang="ru-RU" sz="1200">
                <a:solidFill>
                  <a:srgbClr val="000000"/>
                </a:solidFill>
                <a:latin typeface="Arial" charset="0"/>
              </a:rPr>
              <a:pPr algn="r"/>
              <a:t>2</a:t>
            </a:fld>
            <a:endParaRPr 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ru-RU" sz="1300" smtClean="0">
                <a:latin typeface="Arial" charset="0"/>
              </a:rPr>
              <a:t>На ветви подъема волны половодья был нарушен график режима работы Волгоградского ГУ в сторону значительного превышения среднесуточных расходов воды (</a:t>
            </a:r>
            <a:r>
              <a:rPr lang="ru-RU" sz="1300" b="1" i="1" smtClean="0">
                <a:latin typeface="Arial" charset="0"/>
              </a:rPr>
              <a:t>от 0,4 до 1,5 тыс. м3/с</a:t>
            </a:r>
            <a:r>
              <a:rPr lang="ru-RU" sz="1300" smtClean="0">
                <a:latin typeface="Arial" charset="0"/>
              </a:rPr>
              <a:t>). Это определило резкий подъем уровня воды в дельте со средней скоростью 12,1 см/сут. и значительно сократило продолжительность подъема волны половодья по сравнению с периодом зарегулирования </a:t>
            </a:r>
            <a:r>
              <a:rPr lang="ru-RU" sz="1300" b="1" i="1" smtClean="0">
                <a:latin typeface="Arial" charset="0"/>
              </a:rPr>
              <a:t>(на 11 суток)</a:t>
            </a:r>
            <a:r>
              <a:rPr lang="ru-RU" sz="1300" smtClean="0">
                <a:latin typeface="Arial" charset="0"/>
              </a:rPr>
              <a:t>. Сельскохозяйственная полка осуществлялась очень рано - с 3 по 8 мая относительно низкими расходами около 25000-</a:t>
            </a:r>
            <a:r>
              <a:rPr lang="ru-RU" sz="1300" b="1" i="1" smtClean="0">
                <a:latin typeface="Arial" charset="0"/>
              </a:rPr>
              <a:t>(25200) </a:t>
            </a:r>
            <a:r>
              <a:rPr lang="ru-RU" sz="1300" smtClean="0">
                <a:latin typeface="Arial" charset="0"/>
              </a:rPr>
              <a:t>м3/с. Пик половодья в дельте у Астрахани пришелся на 16-19 мая и составил 536 см. что на 26 см ниже среднемноголетней величины периода зарегулированного стока.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300" smtClean="0">
                <a:latin typeface="Arial" charset="0"/>
              </a:rPr>
              <a:t>При выходе на рыбохозяйственную полку, в связи с повышенной приточностью воды к ВКК и отсутствием свободной емкости в водохранилищах, ФАВР было принято решение с 18 по 21 мая повторно увеличить сбросные расходы до (</a:t>
            </a:r>
            <a:r>
              <a:rPr lang="ru-RU" sz="1300" b="1" i="1" smtClean="0">
                <a:latin typeface="Arial" charset="0"/>
              </a:rPr>
              <a:t>22500)-</a:t>
            </a:r>
            <a:r>
              <a:rPr lang="ru-RU" sz="1300" smtClean="0">
                <a:latin typeface="Arial" charset="0"/>
              </a:rPr>
              <a:t>25000 м3/с, что определило подъем уровня до второго пика половодья, который 26-27 мая составил 558 см.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mtClean="0">
                <a:latin typeface="Arial" charset="0"/>
              </a:rPr>
              <a:t>В сложившихся условиях на первом пике половодья по расчетным данным было залито 417 тыс. га или 79% площади нерестилищ, второй пик способствовал дозалитию полоев ещё на 6 %. Несмотря на то, что общая площадь заливаемости нерестилищ составила около 448 тыс. га (85 %), в целом гидрологические условия были неудовлетворительными в связи с несоответствием сроков начала половодья и массового хода рыбы на нерест.</a:t>
            </a:r>
          </a:p>
          <a:p>
            <a:pPr algn="just" eaLnBrk="1" hangingPunct="1">
              <a:spcBef>
                <a:spcPct val="0"/>
              </a:spcBef>
            </a:pPr>
            <a:endParaRPr lang="ru-RU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3F4C25-FF07-4E95-A93B-9E04EF4B6F59}" type="slidenum">
              <a:rPr lang="ru-RU" smtClean="0">
                <a:latin typeface="Arial" charset="0"/>
              </a:rPr>
              <a:pPr/>
              <a:t>4</a:t>
            </a:fld>
            <a:endParaRPr lang="ru-RU" smtClean="0">
              <a:latin typeface="Arial" charset="0"/>
            </a:endParaRPr>
          </a:p>
        </p:txBody>
      </p:sp>
      <p:sp>
        <p:nvSpPr>
          <p:cNvPr id="14745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60" name="Заметки 2"/>
          <p:cNvSpPr>
            <a:spLocks noGrp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i="1" smtClean="0">
                <a:solidFill>
                  <a:srgbClr val="C00000"/>
                </a:solidFill>
                <a:latin typeface="Arial" charset="0"/>
              </a:rPr>
              <a:t>Поступление БВ с волжскими водами за апрель-июнь, составляя около 40-45% годового стока, во многом определяет содержание биогенных веществ в предустьевом пространстве р. Волги в начале лета и является одним из основных факторов, влияющих на развитие северо-каспийского фитопланктона, его количественные и качественные изменения.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mtClean="0">
                <a:latin typeface="Arial" charset="0"/>
              </a:rPr>
              <a:t>В 2012 г. биогенный сток за период половодья по сравнению с предыдущим годом был выше вследствие как увеличения водности, так и более высокого содержания биогенных веществ.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i="1" smtClean="0">
                <a:latin typeface="Arial" charset="0"/>
              </a:rPr>
              <a:t>Так, в северную часть моря со стоком Волги поступило 22 тыс. т фосфора, 234 тыс. т азота и 290 тыс. т кремния, что определило хорошую обеспеченность фитопланктона северной части моря биогенными веществами.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mtClean="0">
                <a:latin typeface="Arial" charset="0"/>
              </a:rPr>
              <a:t>Развитие фитопигментов в водотоках дельты Волги проходило в условиях пониженной активности процессов фотосинтеза зимой и высокого уровня развития продукционных процессов в период половодья и летнюю межень. </a:t>
            </a:r>
          </a:p>
          <a:p>
            <a:pPr algn="just" eaLnBrk="1" hangingPunct="1"/>
            <a:endParaRPr lang="ru-RU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14746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70B936B-7CCB-4BB4-A52F-6B01864D7BCC}" type="slidenum">
              <a:rPr lang="ru-RU" sz="1200">
                <a:latin typeface="Arial" charset="0"/>
              </a:rPr>
              <a:pPr algn="r"/>
              <a:t>4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3768B2-7007-4B21-B94D-BBCC9202F38F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Формирование биогенного режима Северного Каспия обусловлено биогенным стоком р. Волги, что определило распределение максимальных величин содержания питательных веществ в западной мелководной зоне.</a:t>
            </a:r>
          </a:p>
          <a:p>
            <a:pPr eaLnBrk="1" hangingPunct="1"/>
            <a:r>
              <a:rPr lang="ru-RU" sz="1400" smtClean="0">
                <a:latin typeface="Arial Narrow" pitchFamily="34" charset="0"/>
              </a:rPr>
              <a:t>В 2012 г. к</a:t>
            </a:r>
            <a:r>
              <a:rPr lang="ru-RU" smtClean="0"/>
              <a:t>онцентрации основных минеральных форм биогенов в летне-осенний период</a:t>
            </a:r>
            <a:r>
              <a:rPr lang="ru-RU" smtClean="0">
                <a:latin typeface="Arial" charset="0"/>
              </a:rPr>
              <a:t> </a:t>
            </a:r>
            <a:r>
              <a:rPr lang="ru-RU" smtClean="0"/>
              <a:t>превышали средние показатели за 2006-2011 гг. </a:t>
            </a:r>
          </a:p>
          <a:p>
            <a:pPr eaLnBrk="1" hangingPunct="1"/>
            <a:r>
              <a:rPr lang="ru-RU" smtClean="0"/>
              <a:t>Повышенные величины минеральных форм азота и фосфора свидетельствуют о высокой степени эвтрофности вод Северного Каспия.</a:t>
            </a:r>
          </a:p>
          <a:p>
            <a:pPr eaLnBrk="1" hangingPunct="1"/>
            <a:endParaRPr lang="ru-RU" sz="1400" smtClean="0">
              <a:latin typeface="Arial Narrow" pitchFamily="34" charset="0"/>
            </a:endParaRPr>
          </a:p>
          <a:p>
            <a:pPr eaLnBrk="1" hangingPunct="1"/>
            <a:endParaRPr lang="ru-RU" sz="1400" smtClean="0">
              <a:latin typeface="Arial Narrow" pitchFamily="34" charset="0"/>
            </a:endParaRPr>
          </a:p>
          <a:p>
            <a:pPr eaLnBrk="1" hangingPunct="1"/>
            <a:endParaRPr lang="ru-RU" sz="1100" u="sng" smtClean="0">
              <a:solidFill>
                <a:srgbClr val="0000FF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F4A68C-931A-4544-AD45-5A227BC87D91}" type="slidenum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Зоны высоких концентраций НУ были приурочены к восточной части границы с Северным Каспием и у Казахского залива, фенолов – к глубоководным районам.</a:t>
            </a:r>
          </a:p>
          <a:p>
            <a:r>
              <a:rPr lang="ru-RU" smtClean="0">
                <a:latin typeface="Arial" charset="0"/>
              </a:rPr>
              <a:t>Повышенный уровень загрязнения среднекаспийских вод металлами и пестицидами наблюдался, преимущественно, в западной зоне. На акватории Южного Каспия неблагоприятная обстановка, обусловленная максимальными концентрациями большинства определяемых токсикантов, складывалась в западной части разреза Куринский камень - о. Огурчинский.</a:t>
            </a:r>
          </a:p>
          <a:p>
            <a:r>
              <a:rPr lang="ru-RU" smtClean="0">
                <a:latin typeface="Arial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5010" y="8684684"/>
            <a:ext cx="2970609" cy="45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B492F61-3A39-42C8-A035-D59B36B25313}" type="slidenum">
              <a:rPr lang="ru-RU" sz="1200" b="0">
                <a:solidFill>
                  <a:srgbClr val="000000"/>
                </a:solidFill>
                <a:latin typeface="Arial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ru-RU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B67D1F9-6679-45D3-944A-A80AD6470A2B}" type="slidenum">
              <a:rPr lang="ru-RU" sz="1200" b="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ru-RU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0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1" name="Rectangle 4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43090B-3727-4C3A-BE30-F32C54D3CADA}" type="slidenum">
              <a:rPr lang="ru-RU" smtClean="0">
                <a:latin typeface="Arial" charset="0"/>
              </a:rPr>
              <a:pPr/>
              <a:t>42</a:t>
            </a:fld>
            <a:endParaRPr lang="ru-RU" smtClean="0">
              <a:latin typeface="Arial" charset="0"/>
            </a:endParaRPr>
          </a:p>
        </p:txBody>
      </p:sp>
      <p:sp>
        <p:nvSpPr>
          <p:cNvPr id="153603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bg1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536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CFF81-9450-4743-BD6A-53A60443E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1200" advClick="0" advTm="26000">
        <p:dissolve/>
      </p:transition>
    </mc:Choice>
    <mc:Fallback>
      <p:transition spd="slow" advClick="0" advTm="26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_____Microsoft_Office_Excel_97-20039.xls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_____Microsoft_Office_Excel_97-20032.xls"/><Relationship Id="rId4" Type="http://schemas.openxmlformats.org/officeDocument/2006/relationships/oleObject" Target="../embeddings/_____Microsoft_Office_Excel_97-20031.xl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5.vml"/><Relationship Id="rId5" Type="http://schemas.openxmlformats.org/officeDocument/2006/relationships/chart" Target="../charts/chart18.xml"/><Relationship Id="rId4" Type="http://schemas.openxmlformats.org/officeDocument/2006/relationships/oleObject" Target="../embeddings/oleObject2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2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0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_____Microsoft_Office_Excel_97-200312.xls"/><Relationship Id="rId4" Type="http://schemas.openxmlformats.org/officeDocument/2006/relationships/oleObject" Target="../embeddings/_____Microsoft_Office_Excel_97-200311.xls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2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2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3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3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3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_____Microsoft_Office_Excel_97-200315.xls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chart" Target="../charts/char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4.xls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oleObject" Target="../embeddings/_____Microsoft_Office_Excel_97-20035.xls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_____Microsoft_Office_Excel_97-20038.xls"/><Relationship Id="rId4" Type="http://schemas.openxmlformats.org/officeDocument/2006/relationships/oleObject" Target="../embeddings/_____Microsoft_Office_Excel_97-20037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25935640"/>
              </p:ext>
            </p:extLst>
          </p:nvPr>
        </p:nvGraphicFramePr>
        <p:xfrm>
          <a:off x="8316516" y="0"/>
          <a:ext cx="803275" cy="1004887"/>
        </p:xfrm>
        <a:graphic>
          <a:graphicData uri="http://schemas.openxmlformats.org/presentationml/2006/ole">
            <p:oleObj spid="_x0000_s1078" name="CorelDRAW" r:id="rId3" imgW="7596360" imgH="948888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2285992"/>
            <a:ext cx="9144000" cy="164307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</a:rPr>
              <a:t>Состояние запасов водных биоресурсов Каспийского моря и среды их обитания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00100" y="6243630"/>
            <a:ext cx="7200900" cy="61437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2060"/>
                </a:solidFill>
              </a:rPr>
              <a:t>Астрахань , 2013</a:t>
            </a:r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 bwMode="auto">
          <a:xfrm>
            <a:off x="5857884" y="4851629"/>
            <a:ext cx="3286116" cy="87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Докладчик: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Шипулин С.В.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21878325"/>
              </p:ext>
            </p:extLst>
          </p:nvPr>
        </p:nvGraphicFramePr>
        <p:xfrm>
          <a:off x="0" y="0"/>
          <a:ext cx="908050" cy="968375"/>
        </p:xfrm>
        <a:graphic>
          <a:graphicData uri="http://schemas.openxmlformats.org/presentationml/2006/ole">
            <p:oleObj spid="_x0000_s1079" name="CorelDRAW" r:id="rId4" imgW="4812480" imgH="5114520" progId="">
              <p:embed/>
            </p:oleObj>
          </a:graphicData>
        </a:graphic>
      </p:graphicFrame>
      <p:sp>
        <p:nvSpPr>
          <p:cNvPr id="6" name="Подзаголовок 4"/>
          <p:cNvSpPr txBox="1">
            <a:spLocks/>
          </p:cNvSpPr>
          <p:nvPr/>
        </p:nvSpPr>
        <p:spPr bwMode="auto">
          <a:xfrm>
            <a:off x="0" y="0"/>
            <a:ext cx="914400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2400" b="1" noProof="0" dirty="0" smtClean="0">
                <a:solidFill>
                  <a:srgbClr val="002060"/>
                </a:solidFill>
                <a:latin typeface="+mn-lt"/>
                <a:cs typeface="+mn-cs"/>
              </a:rPr>
              <a:t>Федеральное агентство по рыболовству </a:t>
            </a:r>
            <a:br>
              <a:rPr lang="ru-RU" sz="2400" b="1" noProof="0" dirty="0" smtClean="0">
                <a:solidFill>
                  <a:srgbClr val="002060"/>
                </a:solidFill>
                <a:latin typeface="+mn-lt"/>
                <a:cs typeface="+mn-cs"/>
              </a:rPr>
            </a:br>
            <a:r>
              <a:rPr lang="ru-RU" sz="2400" b="1" noProof="0" dirty="0" smtClean="0">
                <a:solidFill>
                  <a:srgbClr val="002060"/>
                </a:solidFill>
                <a:latin typeface="+mn-lt"/>
                <a:cs typeface="+mn-cs"/>
              </a:rPr>
              <a:t>Российской Федерации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Федеральное государственное унитарное предприятие </a:t>
            </a:r>
            <a:r>
              <a:rPr lang="ru-RU" sz="2400" b="1" dirty="0">
                <a:solidFill>
                  <a:srgbClr val="002060"/>
                </a:solidFill>
              </a:rPr>
              <a:t>«Каспийский </a:t>
            </a:r>
            <a:r>
              <a:rPr lang="ru-RU" sz="2400" b="1" dirty="0" smtClean="0">
                <a:solidFill>
                  <a:srgbClr val="002060"/>
                </a:solidFill>
              </a:rPr>
              <a:t>научно-исследовательский </a:t>
            </a:r>
            <a:r>
              <a:rPr lang="ru-RU" sz="2400" b="1" dirty="0">
                <a:solidFill>
                  <a:srgbClr val="002060"/>
                </a:solidFill>
              </a:rPr>
              <a:t>институт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рыбного </a:t>
            </a:r>
            <a:r>
              <a:rPr lang="ru-RU" sz="2400" b="1" dirty="0">
                <a:solidFill>
                  <a:srgbClr val="002060"/>
                </a:solidFill>
              </a:rPr>
              <a:t>хозяйства»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339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1981200" y="738188"/>
            <a:ext cx="5181600" cy="5815012"/>
            <a:chOff x="1285852" y="1071546"/>
            <a:chExt cx="6691527" cy="5429288"/>
          </a:xfrm>
        </p:grpSpPr>
        <p:pic>
          <p:nvPicPr>
            <p:cNvPr id="2" name="Picture 2" descr="Килечные станци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5852" y="1071546"/>
              <a:ext cx="6691527" cy="5429288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</p:pic>
        <p:sp>
          <p:nvSpPr>
            <p:cNvPr id="5" name="Прямоугольник 4"/>
            <p:cNvSpPr>
              <a:spLocks noChangeArrowheads="1"/>
            </p:cNvSpPr>
            <p:nvPr/>
          </p:nvSpPr>
          <p:spPr bwMode="auto">
            <a:xfrm>
              <a:off x="1929583" y="5143142"/>
              <a:ext cx="1357166" cy="286064"/>
            </a:xfrm>
            <a:prstGeom prst="rect">
              <a:avLst/>
            </a:prstGeom>
            <a:solidFill>
              <a:srgbClr val="FFFFCC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8131" name="TextBox 7"/>
          <p:cNvSpPr txBox="1">
            <a:spLocks noChangeArrowheads="1"/>
          </p:cNvSpPr>
          <p:nvPr/>
        </p:nvSpPr>
        <p:spPr bwMode="auto">
          <a:xfrm>
            <a:off x="0" y="301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Килечные разрезы (июль 2012 г.) </a:t>
            </a:r>
          </a:p>
        </p:txBody>
      </p:sp>
      <p:graphicFrame>
        <p:nvGraphicFramePr>
          <p:cNvPr id="48132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00706" name="CorelDRAW" r:id="rId4" imgW="7596360" imgH="9488880" progId="">
              <p:embed/>
            </p:oleObj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10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72000" y="4648200"/>
            <a:ext cx="2667000" cy="1524000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43200" y="4648200"/>
            <a:ext cx="2667000" cy="1676400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20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</a:rPr>
              <a:t>Структура промыслового запаса  </a:t>
            </a:r>
          </a:p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</a:rPr>
              <a:t>морских рыб в 2012 году (тыс. т) </a:t>
            </a:r>
          </a:p>
        </p:txBody>
      </p:sp>
      <p:sp>
        <p:nvSpPr>
          <p:cNvPr id="51209" name="Line 378"/>
          <p:cNvSpPr>
            <a:spLocks noChangeShapeType="1"/>
          </p:cNvSpPr>
          <p:nvPr/>
        </p:nvSpPr>
        <p:spPr bwMode="auto">
          <a:xfrm>
            <a:off x="2971800" y="29892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9811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</a:endParaRPr>
          </a:p>
          <a:p>
            <a:pPr algn="just">
              <a:lnSpc>
                <a:spcPts val="3000"/>
              </a:lnSpc>
              <a:defRPr/>
            </a:pPr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692837" y="1682744"/>
          <a:ext cx="8412258" cy="43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1212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03778" name="CorelDRAW" r:id="rId4" imgW="7596360" imgH="9488880" progId="">
              <p:embed/>
            </p:oleObj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11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392153" y="4293096"/>
            <a:ext cx="2884447" cy="15841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1</a:t>
            </a:r>
          </a:p>
        </p:txBody>
      </p:sp>
      <p:sp>
        <p:nvSpPr>
          <p:cNvPr id="53253" name="TextBox 3"/>
          <p:cNvSpPr txBox="1">
            <a:spLocks noChangeArrowheads="1"/>
          </p:cNvSpPr>
          <p:nvPr/>
        </p:nvSpPr>
        <p:spPr bwMode="auto">
          <a:xfrm>
            <a:off x="0" y="52388"/>
            <a:ext cx="91440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</a:rPr>
              <a:t>Видовой состав промысловых</a:t>
            </a:r>
          </a:p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</a:rPr>
              <a:t> уловов килек, %</a:t>
            </a:r>
          </a:p>
        </p:txBody>
      </p:sp>
      <p:pic>
        <p:nvPicPr>
          <p:cNvPr id="53254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13" y="3922713"/>
            <a:ext cx="28829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5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221163"/>
            <a:ext cx="28829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4572000" y="1484313"/>
            <a:ext cx="4286250" cy="3910012"/>
            <a:chOff x="4644285" y="1470492"/>
            <a:chExt cx="4570373" cy="3909922"/>
          </a:xfrm>
        </p:grpSpPr>
        <p:graphicFrame>
          <p:nvGraphicFramePr>
            <p:cNvPr id="16" name="Диаграмма 15"/>
            <p:cNvGraphicFramePr/>
            <p:nvPr/>
          </p:nvGraphicFramePr>
          <p:xfrm>
            <a:off x="4643438" y="1843086"/>
            <a:ext cx="4572032" cy="32813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3265" name="Text Box 5"/>
            <p:cNvSpPr txBox="1">
              <a:spLocks noChangeArrowheads="1"/>
            </p:cNvSpPr>
            <p:nvPr/>
          </p:nvSpPr>
          <p:spPr bwMode="auto">
            <a:xfrm>
              <a:off x="5214942" y="4486292"/>
              <a:ext cx="1524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576" tIns="27432" rIns="0" bIns="0"/>
            <a:lstStyle/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Большеглазая  </a:t>
              </a:r>
            </a:p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1,3</a:t>
              </a:r>
            </a:p>
          </p:txBody>
        </p:sp>
        <p:sp>
          <p:nvSpPr>
            <p:cNvPr id="53266" name="TextBox 15"/>
            <p:cNvSpPr txBox="1">
              <a:spLocks noChangeArrowheads="1"/>
            </p:cNvSpPr>
            <p:nvPr/>
          </p:nvSpPr>
          <p:spPr bwMode="auto">
            <a:xfrm>
              <a:off x="6185504" y="1470492"/>
              <a:ext cx="1306779" cy="457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201</a:t>
              </a:r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2 г.</a:t>
              </a:r>
            </a:p>
          </p:txBody>
        </p:sp>
        <p:sp>
          <p:nvSpPr>
            <p:cNvPr id="53267" name="Text Box 4"/>
            <p:cNvSpPr txBox="1">
              <a:spLocks noChangeArrowheads="1"/>
            </p:cNvSpPr>
            <p:nvPr/>
          </p:nvSpPr>
          <p:spPr bwMode="auto">
            <a:xfrm>
              <a:off x="6000760" y="2414590"/>
              <a:ext cx="1676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576" tIns="27432" rIns="0" bIns="0"/>
            <a:lstStyle/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Обыкновенная </a:t>
              </a:r>
            </a:p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89,5</a:t>
              </a:r>
            </a:p>
            <a:p>
              <a:pPr algn="ctr"/>
              <a:endParaRPr lang="ru-RU" sz="1200" b="1">
                <a:latin typeface="Arial Cyr" pitchFamily="34" charset="0"/>
                <a:cs typeface="Arial Cyr" pitchFamily="34" charset="0"/>
              </a:endParaRPr>
            </a:p>
          </p:txBody>
        </p:sp>
        <p:sp>
          <p:nvSpPr>
            <p:cNvPr id="53268" name="Text Box 4"/>
            <p:cNvSpPr txBox="1">
              <a:spLocks noChangeArrowheads="1"/>
            </p:cNvSpPr>
            <p:nvPr/>
          </p:nvSpPr>
          <p:spPr bwMode="auto">
            <a:xfrm>
              <a:off x="7017539" y="4734301"/>
              <a:ext cx="16764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576" tIns="27432" rIns="0" bIns="0"/>
            <a:lstStyle/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Анчоусовидная </a:t>
              </a:r>
            </a:p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9,2</a:t>
              </a:r>
            </a:p>
            <a:p>
              <a:pPr algn="ctr"/>
              <a:endParaRPr lang="ru-RU" sz="1200" b="1">
                <a:latin typeface="Arial Cyr" pitchFamily="34" charset="0"/>
                <a:cs typeface="Arial Cyr" pitchFamily="34" charset="0"/>
              </a:endParaRPr>
            </a:p>
          </p:txBody>
        </p:sp>
      </p:grp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304800" y="2039938"/>
            <a:ext cx="4587875" cy="3016250"/>
            <a:chOff x="408050" y="2042579"/>
            <a:chExt cx="4340263" cy="3746767"/>
          </a:xfrm>
        </p:grpSpPr>
        <p:graphicFrame>
          <p:nvGraphicFramePr>
            <p:cNvPr id="53260" name="Object 2"/>
            <p:cNvGraphicFramePr>
              <a:graphicFrameLocks noChangeAspect="1"/>
            </p:cNvGraphicFramePr>
            <p:nvPr/>
          </p:nvGraphicFramePr>
          <p:xfrm>
            <a:off x="408050" y="2612308"/>
            <a:ext cx="4340263" cy="2808929"/>
          </p:xfrm>
          <a:graphic>
            <a:graphicData uri="http://schemas.openxmlformats.org/presentationml/2006/ole">
              <p:oleObj spid="_x0000_s205827" name="Лист" r:id="rId5" imgW="4590686" imgH="3011685" progId="Excel.Sheet.8">
                <p:embed/>
              </p:oleObj>
            </a:graphicData>
          </a:graphic>
        </p:graphicFrame>
        <p:sp>
          <p:nvSpPr>
            <p:cNvPr id="53261" name="TextBox 9"/>
            <p:cNvSpPr txBox="1">
              <a:spLocks noChangeArrowheads="1"/>
            </p:cNvSpPr>
            <p:nvPr/>
          </p:nvSpPr>
          <p:spPr bwMode="auto">
            <a:xfrm>
              <a:off x="1330202" y="2042579"/>
              <a:ext cx="2379153" cy="439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200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 – 2011 гг.</a:t>
              </a:r>
            </a:p>
          </p:txBody>
        </p:sp>
        <p:sp>
          <p:nvSpPr>
            <p:cNvPr id="53262" name="TextBox 10"/>
            <p:cNvSpPr txBox="1">
              <a:spLocks noChangeArrowheads="1"/>
            </p:cNvSpPr>
            <p:nvPr/>
          </p:nvSpPr>
          <p:spPr bwMode="auto">
            <a:xfrm>
              <a:off x="979784" y="5230310"/>
              <a:ext cx="1675244" cy="559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Большеглазая </a:t>
              </a:r>
            </a:p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0,8</a:t>
              </a:r>
            </a:p>
          </p:txBody>
        </p:sp>
        <p:sp>
          <p:nvSpPr>
            <p:cNvPr id="53263" name="TextBox 11"/>
            <p:cNvSpPr txBox="1">
              <a:spLocks noChangeArrowheads="1"/>
            </p:cNvSpPr>
            <p:nvPr/>
          </p:nvSpPr>
          <p:spPr bwMode="auto">
            <a:xfrm>
              <a:off x="2361476" y="4216101"/>
              <a:ext cx="1828935" cy="559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Обыкновенная </a:t>
              </a:r>
            </a:p>
            <a:p>
              <a:pPr algn="ctr"/>
              <a:r>
                <a:rPr lang="en-US" sz="1600" b="1">
                  <a:latin typeface="Times New Roman" pitchFamily="18" charset="0"/>
                  <a:cs typeface="Times New Roman" pitchFamily="18" charset="0"/>
                </a:rPr>
                <a:t>31</a:t>
              </a:r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,7</a:t>
              </a:r>
            </a:p>
          </p:txBody>
        </p:sp>
      </p:grpSp>
      <p:graphicFrame>
        <p:nvGraphicFramePr>
          <p:cNvPr id="53258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05826" name="CorelDRAW" r:id="rId6" imgW="7596360" imgH="9488880" progId="">
              <p:embed/>
            </p:oleObj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12</a:t>
            </a:fld>
            <a:endParaRPr lang="ru-RU" sz="360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0" y="7620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</a:rPr>
              <a:t>Динамика показателей </a:t>
            </a:r>
          </a:p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</a:rPr>
              <a:t>урожайности килек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160338" y="1044575"/>
          <a:ext cx="4511675" cy="3259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4402138" y="1044575"/>
          <a:ext cx="4656137" cy="330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2000250" y="3683000"/>
          <a:ext cx="5143500" cy="348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8374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09922" name="CorelDRAW" r:id="rId6" imgW="7596360" imgH="9488880" progId="">
              <p:embed/>
            </p:oleObj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13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</a:rPr>
              <a:t>Районы проведения НИР для оценки численности морских сельдей</a:t>
            </a:r>
            <a:endParaRPr lang="ru-RU" sz="3200" b="1">
              <a:latin typeface="Calibri" pitchFamily="34" charset="0"/>
            </a:endParaRPr>
          </a:p>
        </p:txBody>
      </p:sp>
      <p:pic>
        <p:nvPicPr>
          <p:cNvPr id="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568" y="980728"/>
            <a:ext cx="7800975" cy="54483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graphicFrame>
        <p:nvGraphicFramePr>
          <p:cNvPr id="63493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15042" name="CorelDRAW" r:id="rId4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14</a:t>
            </a:fld>
            <a:endParaRPr lang="ru-RU" sz="360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8032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ru-RU" sz="2800" b="1" dirty="0">
                <a:latin typeface="Times New Roman" pitchFamily="18" charset="0"/>
                <a:cs typeface="+mn-cs"/>
              </a:rPr>
              <a:t>Показатели урожайности молоди морских мигрирующих сельдей (экз./час траления)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93688" y="927100"/>
          <a:ext cx="4430712" cy="287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4491038" y="922338"/>
          <a:ext cx="4662487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106363" y="3430588"/>
          <a:ext cx="4986337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4876800" y="4953000"/>
            <a:ext cx="3584575" cy="431800"/>
            <a:chOff x="5004048" y="5085184"/>
            <a:chExt cx="3583987" cy="43204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004048" y="5085184"/>
              <a:ext cx="3583987" cy="432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5111980" y="5301208"/>
              <a:ext cx="32379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694" name="TextBox 9"/>
            <p:cNvSpPr txBox="1">
              <a:spLocks noChangeArrowheads="1"/>
            </p:cNvSpPr>
            <p:nvPr/>
          </p:nvSpPr>
          <p:spPr bwMode="auto">
            <a:xfrm>
              <a:off x="5392922" y="5085184"/>
              <a:ext cx="3195113" cy="366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Среднее значение 2007 – 2011 гг</a:t>
              </a:r>
              <a:r>
                <a:rPr lang="ru-RU" b="1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59225" y="3336925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88350" y="3338513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08450" y="5961063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71690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22210" name="CorelDRAW" r:id="rId6" imgW="7596360" imgH="9488880" progId="">
              <p:embed/>
            </p:oleObj>
          </a:graphicData>
        </a:graphic>
      </p:graphicFrame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15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  <p:bldP spid="6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8600" y="0"/>
            <a:ext cx="89154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Times New Roman" pitchFamily="18" charset="0"/>
                <a:cs typeface="+mn-cs"/>
              </a:rPr>
              <a:t>Динамика промыслового запаса сельдей</a:t>
            </a:r>
          </a:p>
          <a:p>
            <a:pPr>
              <a:defRPr/>
            </a:pPr>
            <a:endParaRPr lang="ru-RU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0" y="533400"/>
          <a:ext cx="4891088" cy="329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4267200" y="609600"/>
          <a:ext cx="4533900" cy="315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1447800" y="3505200"/>
          <a:ext cx="5776913" cy="297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43400" y="3352800"/>
            <a:ext cx="811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26463" y="3203575"/>
            <a:ext cx="617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04025" y="616585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72713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23234" name="CorelDRAW" r:id="rId6" imgW="7596360" imgH="9488880" progId="">
              <p:embed/>
            </p:oleObj>
          </a:graphicData>
        </a:graphic>
      </p:graphicFrame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16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811" name="Group 35"/>
          <p:cNvGraphicFramePr>
            <a:graphicFrameLocks noGrp="1"/>
          </p:cNvGraphicFramePr>
          <p:nvPr/>
        </p:nvGraphicFramePr>
        <p:xfrm>
          <a:off x="5715000" y="2997200"/>
          <a:ext cx="3168650" cy="3082928"/>
        </p:xfrm>
        <a:graphic>
          <a:graphicData uri="http://schemas.openxmlformats.org/drawingml/2006/table">
            <a:tbl>
              <a:tblPr/>
              <a:tblGrid>
                <a:gridCol w="1136650"/>
                <a:gridCol w="1023938"/>
                <a:gridCol w="1008062"/>
              </a:tblGrid>
              <a:tr h="7858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Сезоны года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улов, экз./час траления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 г.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 г.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Весна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Лето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Осень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значение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446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</a:t>
                      </a:r>
                    </a:p>
                  </a:txBody>
                  <a:tcPr marL="89999" marR="89999" marT="46787" marB="467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5806" name="Прямоугольник 14"/>
          <p:cNvSpPr>
            <a:spLocks noChangeArrowheads="1"/>
          </p:cNvSpPr>
          <p:nvPr/>
        </p:nvSpPr>
        <p:spPr bwMode="auto">
          <a:xfrm>
            <a:off x="304800" y="52388"/>
            <a:ext cx="883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  <a:cs typeface="Times New Roman" pitchFamily="18" charset="0"/>
              </a:rPr>
              <a:t>Распределение и концентрации атерины </a:t>
            </a:r>
          </a:p>
          <a:p>
            <a:pPr algn="ctr">
              <a:lnSpc>
                <a:spcPts val="3000"/>
              </a:lnSpc>
            </a:pPr>
            <a:r>
              <a:rPr lang="ru-RU" sz="3200" b="1">
                <a:latin typeface="Times New Roman" pitchFamily="18" charset="0"/>
                <a:cs typeface="Times New Roman" pitchFamily="18" charset="0"/>
              </a:rPr>
              <a:t>в Северном Каспии в 2012 г.</a:t>
            </a:r>
            <a:endParaRPr lang="ru-RU" sz="3200" b="1">
              <a:latin typeface="Arial" charset="0"/>
            </a:endParaRPr>
          </a:p>
        </p:txBody>
      </p:sp>
      <p:pic>
        <p:nvPicPr>
          <p:cNvPr id="30728" name="Рисунок 2" descr="C:\Users\KOM-407\Desktop\Общие документы\отчёты\отчеты за 2 квартал\отчёты II кв., 2012\Рисунки, распр\ater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5" y="1447800"/>
            <a:ext cx="50895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808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25282" name="CorelDRAW" r:id="rId4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17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8"/>
          <p:cNvSpPr>
            <a:spLocks noChangeArrowheads="1"/>
          </p:cNvSpPr>
          <p:nvPr/>
        </p:nvSpPr>
        <p:spPr bwMode="auto">
          <a:xfrm>
            <a:off x="0" y="12700"/>
            <a:ext cx="9144000" cy="58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Динамика запаса атерины</a:t>
            </a:r>
          </a:p>
        </p:txBody>
      </p:sp>
      <p:graphicFrame>
        <p:nvGraphicFramePr>
          <p:cNvPr id="77895" name="Group 71"/>
          <p:cNvGraphicFramePr>
            <a:graphicFrameLocks noGrp="1"/>
          </p:cNvGraphicFramePr>
          <p:nvPr/>
        </p:nvGraphicFramePr>
        <p:xfrm>
          <a:off x="857224" y="2000240"/>
          <a:ext cx="7810500" cy="3779312"/>
        </p:xfrm>
        <a:graphic>
          <a:graphicData uri="http://schemas.openxmlformats.org/drawingml/2006/table">
            <a:tbl>
              <a:tblPr/>
              <a:tblGrid>
                <a:gridCol w="1312863"/>
                <a:gridCol w="1836737"/>
                <a:gridCol w="1379538"/>
                <a:gridCol w="1901825"/>
                <a:gridCol w="1379537"/>
              </a:tblGrid>
              <a:tr h="3476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запас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Промысловый запас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3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 экз.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Биомасса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 экз.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Биомасса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 200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-201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6" marB="4678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6" marB="4678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6" marB="4678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6" marB="4678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7892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27330" name="CorelDRAW" r:id="rId3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18</a:t>
            </a:fld>
            <a:endParaRPr lang="ru-RU" sz="360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4763" y="23813"/>
            <a:ext cx="9139237" cy="58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Биологические показатели кефали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30200" y="711200"/>
          <a:ext cx="4516438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Object 6"/>
          <p:cNvGraphicFramePr>
            <a:graphicFrameLocks noGrp="1" noChangeAspect="1"/>
          </p:cNvGraphicFramePr>
          <p:nvPr/>
        </p:nvGraphicFramePr>
        <p:xfrm>
          <a:off x="4368800" y="711200"/>
          <a:ext cx="44386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827213" y="3575050"/>
          <a:ext cx="5487987" cy="3113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1926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30402" name="CorelDRAW" r:id="rId6" imgW="7596360" imgH="9488880" progId="">
              <p:embed/>
            </p:oleObj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19</a:t>
            </a:fld>
            <a:endParaRPr lang="ru-RU" sz="360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2" grpId="0">
        <p:bldAsOne/>
      </p:bldGraphic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2"/>
          <p:cNvGraphicFramePr>
            <a:graphicFrameLocks noGrp="1" noChangeAspect="1"/>
          </p:cNvGraphicFramePr>
          <p:nvPr>
            <p:ph idx="4294967295"/>
          </p:nvPr>
        </p:nvGraphicFramePr>
        <p:xfrm>
          <a:off x="1216025" y="914400"/>
          <a:ext cx="6700838" cy="2703513"/>
        </p:xfrm>
        <a:graphic>
          <a:graphicData uri="http://schemas.openxmlformats.org/presentationml/2006/ole">
            <p:oleObj spid="_x0000_s160770" name="Лист" r:id="rId4" imgW="5381549" imgH="2171802" progId="Excel.Sheet.8">
              <p:embed/>
            </p:oleObj>
          </a:graphicData>
        </a:graphic>
      </p:graphicFrame>
      <p:sp>
        <p:nvSpPr>
          <p:cNvPr id="7171" name="Text Box 1913"/>
          <p:cNvSpPr txBox="1">
            <a:spLocks noChangeArrowheads="1"/>
          </p:cNvSpPr>
          <p:nvPr/>
        </p:nvSpPr>
        <p:spPr bwMode="auto">
          <a:xfrm>
            <a:off x="2044700" y="131921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>
                <a:solidFill>
                  <a:srgbClr val="FF3300"/>
                </a:solidFill>
                <a:latin typeface="Times New Roman" pitchFamily="18" charset="0"/>
              </a:rPr>
              <a:t>12,1 </a:t>
            </a:r>
          </a:p>
          <a:p>
            <a:pPr eaLnBrk="0" hangingPunct="0"/>
            <a:r>
              <a:rPr lang="ru-RU" b="1">
                <a:solidFill>
                  <a:srgbClr val="FF3300"/>
                </a:solidFill>
                <a:latin typeface="Times New Roman" pitchFamily="18" charset="0"/>
              </a:rPr>
              <a:t>см/сутки</a:t>
            </a:r>
          </a:p>
        </p:txBody>
      </p:sp>
      <p:sp>
        <p:nvSpPr>
          <p:cNvPr id="7172" name="Text Box 1914"/>
          <p:cNvSpPr txBox="1">
            <a:spLocks noChangeArrowheads="1"/>
          </p:cNvSpPr>
          <p:nvPr/>
        </p:nvSpPr>
        <p:spPr bwMode="auto">
          <a:xfrm>
            <a:off x="3035300" y="949325"/>
            <a:ext cx="153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400" b="1">
                <a:solidFill>
                  <a:srgbClr val="0000FF"/>
                </a:solidFill>
                <a:latin typeface="Arial" charset="0"/>
              </a:rPr>
              <a:t>1-й пик </a:t>
            </a:r>
            <a:r>
              <a:rPr lang="ru-RU" b="1">
                <a:solidFill>
                  <a:srgbClr val="0000FF"/>
                </a:solidFill>
                <a:latin typeface="Arial" charset="0"/>
              </a:rPr>
              <a:t>536</a:t>
            </a:r>
            <a:r>
              <a:rPr lang="ru-RU" sz="1400" b="1">
                <a:solidFill>
                  <a:srgbClr val="0000FF"/>
                </a:solidFill>
                <a:latin typeface="Arial" charset="0"/>
              </a:rPr>
              <a:t> см</a:t>
            </a:r>
          </a:p>
        </p:txBody>
      </p:sp>
      <p:sp>
        <p:nvSpPr>
          <p:cNvPr id="7173" name="Text Box 1915"/>
          <p:cNvSpPr txBox="1">
            <a:spLocks noChangeArrowheads="1"/>
          </p:cNvSpPr>
          <p:nvPr/>
        </p:nvSpPr>
        <p:spPr bwMode="auto">
          <a:xfrm>
            <a:off x="4911725" y="949325"/>
            <a:ext cx="153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400" b="1">
                <a:solidFill>
                  <a:srgbClr val="0000FF"/>
                </a:solidFill>
                <a:latin typeface="Arial" charset="0"/>
              </a:rPr>
              <a:t>2-й пик </a:t>
            </a:r>
            <a:r>
              <a:rPr lang="ru-RU" b="1">
                <a:solidFill>
                  <a:srgbClr val="0000FF"/>
                </a:solidFill>
                <a:latin typeface="Arial" charset="0"/>
              </a:rPr>
              <a:t>558</a:t>
            </a:r>
            <a:r>
              <a:rPr lang="ru-RU" sz="1400" b="1">
                <a:solidFill>
                  <a:srgbClr val="0000FF"/>
                </a:solidFill>
                <a:latin typeface="Arial" charset="0"/>
              </a:rPr>
              <a:t> см</a:t>
            </a:r>
          </a:p>
        </p:txBody>
      </p:sp>
      <p:graphicFrame>
        <p:nvGraphicFramePr>
          <p:cNvPr id="7174" name="Object 44"/>
          <p:cNvGraphicFramePr>
            <a:graphicFrameLocks noChangeAspect="1"/>
          </p:cNvGraphicFramePr>
          <p:nvPr/>
        </p:nvGraphicFramePr>
        <p:xfrm>
          <a:off x="1516063" y="3917950"/>
          <a:ext cx="5959475" cy="2940050"/>
        </p:xfrm>
        <a:graphic>
          <a:graphicData uri="http://schemas.openxmlformats.org/presentationml/2006/ole">
            <p:oleObj spid="_x0000_s160771" name="Лист" r:id="rId5" imgW="4895951" imgH="2419217" progId="Excel.Sheet.8">
              <p:embed/>
            </p:oleObj>
          </a:graphicData>
        </a:graphic>
      </p:graphicFrame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-11113" y="14288"/>
            <a:ext cx="9155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Характеристика половодья, 2012 г.</a:t>
            </a:r>
          </a:p>
        </p:txBody>
      </p:sp>
      <p:graphicFrame>
        <p:nvGraphicFramePr>
          <p:cNvPr id="7176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160772" name="CorelDRAW" r:id="rId6" imgW="7596360" imgH="9488880" progId="">
              <p:embed/>
            </p:oleObj>
          </a:graphicData>
        </a:graphic>
      </p:graphicFrame>
      <p:sp>
        <p:nvSpPr>
          <p:cNvPr id="7177" name="TextBox 1"/>
          <p:cNvSpPr txBox="1">
            <a:spLocks noChangeArrowheads="1"/>
          </p:cNvSpPr>
          <p:nvPr/>
        </p:nvSpPr>
        <p:spPr bwMode="auto">
          <a:xfrm>
            <a:off x="2592388" y="3733800"/>
            <a:ext cx="4037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Средняя температура в апреле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2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9629" name="Group 61"/>
          <p:cNvGraphicFramePr>
            <a:graphicFrameLocks noGrp="1"/>
          </p:cNvGraphicFramePr>
          <p:nvPr/>
        </p:nvGraphicFramePr>
        <p:xfrm>
          <a:off x="428596" y="1643050"/>
          <a:ext cx="8143875" cy="4327964"/>
        </p:xfrm>
        <a:graphic>
          <a:graphicData uri="http://schemas.openxmlformats.org/drawingml/2006/table">
            <a:tbl>
              <a:tblPr/>
              <a:tblGrid>
                <a:gridCol w="2171700"/>
                <a:gridCol w="2239963"/>
                <a:gridCol w="1697037"/>
                <a:gridCol w="2035175"/>
              </a:tblGrid>
              <a:tr h="109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Годы</a:t>
                      </a:r>
                    </a:p>
                  </a:txBody>
                  <a:tcPr marL="91439" marR="91439"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Численность, млн экз.</a:t>
                      </a:r>
                    </a:p>
                  </a:txBody>
                  <a:tcPr marL="91439" marR="91439"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Биомасса,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 т</a:t>
                      </a:r>
                    </a:p>
                  </a:txBody>
                  <a:tcPr marL="91439" marR="91439"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Возможный вылов,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 т</a:t>
                      </a:r>
                    </a:p>
                  </a:txBody>
                  <a:tcPr marL="91439" marR="91439"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57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2007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12,2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10,6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2,3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57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2008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12,0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2,1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57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2009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11,3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9,9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2,1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57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12,6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9,7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2,0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57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2011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11,3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10,6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2,0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57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Ср. 2007-2011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11,9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10,2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2,1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57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11,1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10,7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2,1</a:t>
                      </a:r>
                    </a:p>
                  </a:txBody>
                  <a:tcPr marL="91439" marR="91439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83003" name="Rectangle 4"/>
          <p:cNvSpPr>
            <a:spLocks noChangeArrowheads="1"/>
          </p:cNvSpPr>
          <p:nvPr/>
        </p:nvSpPr>
        <p:spPr bwMode="auto">
          <a:xfrm>
            <a:off x="381000" y="76200"/>
            <a:ext cx="8763000" cy="817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Динамика промыслового запаса кефали </a:t>
            </a:r>
          </a:p>
          <a:p>
            <a:pPr algn="ctr">
              <a:lnSpc>
                <a:spcPts val="2800"/>
              </a:lnSpc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 Северном и Среднем Каспии</a:t>
            </a:r>
          </a:p>
        </p:txBody>
      </p:sp>
      <p:graphicFrame>
        <p:nvGraphicFramePr>
          <p:cNvPr id="83004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32450" name="CorelDRAW" r:id="rId3" imgW="7596360" imgH="9488880" progId="">
              <p:embed/>
            </p:oleObj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20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56356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3000"/>
              </a:lnSpc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Авиаучетная съемка тюленей в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Северном Каспии</a:t>
            </a:r>
          </a:p>
        </p:txBody>
      </p:sp>
      <p:sp>
        <p:nvSpPr>
          <p:cNvPr id="8397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41988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" y="857250"/>
            <a:ext cx="3314700" cy="2382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89" name="Picture 8" descr="ледовитость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857250"/>
            <a:ext cx="3316288" cy="2382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90" name="Picture 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75" y="3797300"/>
            <a:ext cx="3314700" cy="238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91" name="Picture 10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797300"/>
            <a:ext cx="3316288" cy="2382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4"/>
          <p:cNvSpPr txBox="1">
            <a:spLocks noChangeArrowheads="1"/>
          </p:cNvSpPr>
          <p:nvPr/>
        </p:nvSpPr>
        <p:spPr bwMode="auto">
          <a:xfrm>
            <a:off x="611188" y="3173413"/>
            <a:ext cx="3922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льдообразование на 07.02.2012 г.</a:t>
            </a:r>
          </a:p>
        </p:txBody>
      </p:sp>
      <p:sp>
        <p:nvSpPr>
          <p:cNvPr id="41993" name="TextBox 6"/>
          <p:cNvSpPr txBox="1">
            <a:spLocks noChangeArrowheads="1"/>
          </p:cNvSpPr>
          <p:nvPr/>
        </p:nvSpPr>
        <p:spPr bwMode="auto">
          <a:xfrm>
            <a:off x="5292725" y="3141663"/>
            <a:ext cx="3165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многолетняя ледовитость</a:t>
            </a:r>
          </a:p>
        </p:txBody>
      </p:sp>
      <p:sp>
        <p:nvSpPr>
          <p:cNvPr id="41994" name="TextBox 7"/>
          <p:cNvSpPr txBox="1">
            <a:spLocks noChangeArrowheads="1"/>
          </p:cNvSpPr>
          <p:nvPr/>
        </p:nvSpPr>
        <p:spPr bwMode="auto">
          <a:xfrm>
            <a:off x="828675" y="6124575"/>
            <a:ext cx="3314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маршруты полетов за 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20-22.02.2012 г.</a:t>
            </a:r>
          </a:p>
        </p:txBody>
      </p:sp>
      <p:sp>
        <p:nvSpPr>
          <p:cNvPr id="41995" name="TextBox 8"/>
          <p:cNvSpPr txBox="1">
            <a:spLocks noChangeArrowheads="1"/>
          </p:cNvSpPr>
          <p:nvPr/>
        </p:nvSpPr>
        <p:spPr bwMode="auto">
          <a:xfrm>
            <a:off x="5075238" y="6092825"/>
            <a:ext cx="3317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распределение залежек 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тюленей</a:t>
            </a:r>
          </a:p>
        </p:txBody>
      </p:sp>
      <p:graphicFrame>
        <p:nvGraphicFramePr>
          <p:cNvPr id="83981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33474" name="CorelDRAW" r:id="rId8" imgW="7596360" imgH="9488880" progId="">
              <p:embed/>
            </p:oleObj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21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  <p:bldP spid="41993" grpId="0"/>
      <p:bldP spid="41994" grpId="0"/>
      <p:bldP spid="419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AVProkhorenkov\Экспедиция Каспий февраль 2012\Статья -Учет на Каспии\ИК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55362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28992" y="3857628"/>
            <a:ext cx="1214446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AVProkhorenkov\Экспедиция Каспий февраль 2012\Статья -Учет на Каспии\ИК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9144000" cy="55362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43375" y="3243260"/>
            <a:ext cx="357188" cy="300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AVProkhorenkov\Экспедиция Каспий февраль 2012\Статья -Учет на Каспии\ИК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918"/>
            <a:ext cx="9144000" cy="55362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486141" y="1957388"/>
            <a:ext cx="1571636" cy="12572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 descr="C:\AVProkhorenkov\Экспедиция Каспий февраль 2012\Статья -Учет на Каспии\ИК_2(22_14_04_45_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66"/>
            <a:ext cx="9144000" cy="610863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14810" y="3071810"/>
            <a:ext cx="2143140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 descr="C:\AVProkhorenkov\Экспедиция Каспий февраль 2012\Статья -Учет на Каспии\В презентаху_ИК_обраб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951457" y="2590800"/>
            <a:ext cx="474946" cy="406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4059382"/>
            <a:ext cx="468466" cy="441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00430" y="3643314"/>
            <a:ext cx="500066" cy="3346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88883" y="3325091"/>
            <a:ext cx="50006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159084" y="3297382"/>
            <a:ext cx="42862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685557" y="3186545"/>
            <a:ext cx="357190" cy="3346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C:\AVProkhorenkov\Экспедиция Каспий февраль 2012\Статья -Учет на Каспии\В презентаху_фото_обрез_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4282" y="2428868"/>
            <a:ext cx="1062542" cy="11970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3" name="Picture 4" descr="C:\AVProkhorenkov\Экспедиция Каспий февраль 2012\Статья -Учет на Каспии\В презентаху_фото_обрез_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214818"/>
            <a:ext cx="1992448" cy="12144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4" name="Picture 5" descr="C:\AVProkhorenkov\Экспедиция Каспий февраль 2012\Статья -Учет на Каспии\В презентаху_фото_обрез_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66" y="428604"/>
            <a:ext cx="2007529" cy="13355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5" name="Picture 6" descr="C:\AVProkhorenkov\Экспедиция Каспий февраль 2012\Статья -Учет на Каспии\В презентаху_фото_обрез_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32" y="1214422"/>
            <a:ext cx="1643074" cy="10497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6" name="Picture 8" descr="C:\AVProkhorenkov\Экспедиция Каспий февраль 2012\Статья -Учет на Каспии\В презентаху_фото_обрез_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7686" y="4429132"/>
            <a:ext cx="2107635" cy="20018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7" name="Picture 9" descr="C:\AVProkhorenkov\Экспедиция Каспий февраль 2012\Статья -Учет на Каспии\В презентаху_фото_обрез_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15140" y="2643182"/>
            <a:ext cx="1618476" cy="13271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cxnSp>
        <p:nvCxnSpPr>
          <p:cNvPr id="28" name="Прямая соединительная линия 27"/>
          <p:cNvCxnSpPr>
            <a:stCxn id="22" idx="3"/>
            <a:endCxn id="15" idx="1"/>
          </p:cNvCxnSpPr>
          <p:nvPr/>
        </p:nvCxnSpPr>
        <p:spPr>
          <a:xfrm flipV="1">
            <a:off x="1276824" y="2793860"/>
            <a:ext cx="1674633" cy="23352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7" idx="1"/>
            <a:endCxn id="23" idx="3"/>
          </p:cNvCxnSpPr>
          <p:nvPr/>
        </p:nvCxnSpPr>
        <p:spPr>
          <a:xfrm rot="10800000" flipV="1">
            <a:off x="2206730" y="3810655"/>
            <a:ext cx="1293700" cy="101138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16" idx="2"/>
            <a:endCxn id="26" idx="1"/>
          </p:cNvCxnSpPr>
          <p:nvPr/>
        </p:nvCxnSpPr>
        <p:spPr>
          <a:xfrm rot="16200000" flipH="1">
            <a:off x="3545712" y="4618082"/>
            <a:ext cx="929487" cy="69446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24" idx="3"/>
            <a:endCxn id="18" idx="0"/>
          </p:cNvCxnSpPr>
          <p:nvPr/>
        </p:nvCxnSpPr>
        <p:spPr>
          <a:xfrm>
            <a:off x="3507695" y="1096399"/>
            <a:ext cx="1331221" cy="22286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27" idx="1"/>
            <a:endCxn id="20" idx="3"/>
          </p:cNvCxnSpPr>
          <p:nvPr/>
        </p:nvCxnSpPr>
        <p:spPr>
          <a:xfrm rot="10800000" flipV="1">
            <a:off x="6042748" y="3306758"/>
            <a:ext cx="672393" cy="4712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9" idx="0"/>
            <a:endCxn id="25" idx="2"/>
          </p:cNvCxnSpPr>
          <p:nvPr/>
        </p:nvCxnSpPr>
        <p:spPr>
          <a:xfrm rot="5400000" flipH="1" flipV="1">
            <a:off x="5366926" y="2270640"/>
            <a:ext cx="1033215" cy="102027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Выноска 2 (с границей) 68"/>
          <p:cNvSpPr/>
          <p:nvPr/>
        </p:nvSpPr>
        <p:spPr>
          <a:xfrm>
            <a:off x="7643834" y="1714488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195672"/>
              <a:gd name="adj6" fmla="val -16868"/>
            </a:avLst>
          </a:prstGeom>
          <a:noFill/>
          <a:ln w="19050" cap="rnd">
            <a:solidFill>
              <a:srgbClr val="FF000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Взрослый тюлень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45° </a:t>
            </a:r>
            <a:r>
              <a:rPr lang="en-US" sz="1400" dirty="0" smtClean="0">
                <a:solidFill>
                  <a:srgbClr val="FF0000"/>
                </a:solidFill>
              </a:rPr>
              <a:t>07’ 59,</a:t>
            </a:r>
            <a:r>
              <a:rPr lang="ru-RU" sz="1400" dirty="0" smtClean="0">
                <a:solidFill>
                  <a:srgbClr val="FF0000"/>
                </a:solidFill>
              </a:rPr>
              <a:t>61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48° </a:t>
            </a:r>
            <a:r>
              <a:rPr lang="en-US" sz="1400" dirty="0" smtClean="0">
                <a:solidFill>
                  <a:srgbClr val="FF0000"/>
                </a:solidFill>
              </a:rPr>
              <a:t>40’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52,</a:t>
            </a:r>
            <a:r>
              <a:rPr lang="ru-RU" sz="1400" dirty="0" smtClean="0">
                <a:solidFill>
                  <a:srgbClr val="FF0000"/>
                </a:solidFill>
              </a:rPr>
              <a:t>49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в.д.</a:t>
            </a:r>
            <a:endParaRPr lang="ru-RU" sz="1400" dirty="0"/>
          </a:p>
        </p:txBody>
      </p:sp>
      <p:sp>
        <p:nvSpPr>
          <p:cNvPr id="70" name="Выноска 2 (с границей) 69"/>
          <p:cNvSpPr/>
          <p:nvPr/>
        </p:nvSpPr>
        <p:spPr>
          <a:xfrm>
            <a:off x="7643834" y="571480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162791"/>
              <a:gd name="adj6" fmla="val -61667"/>
            </a:avLst>
          </a:prstGeom>
          <a:noFill/>
          <a:ln w="19050" cap="rnd">
            <a:solidFill>
              <a:srgbClr val="FF0000"/>
            </a:solidFill>
            <a:prstDash val="solid"/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Взрослый тюлень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45° </a:t>
            </a:r>
            <a:r>
              <a:rPr lang="en-US" sz="1400" dirty="0" smtClean="0">
                <a:solidFill>
                  <a:srgbClr val="FF0000"/>
                </a:solidFill>
              </a:rPr>
              <a:t>07’ 59,55” </a:t>
            </a:r>
            <a:r>
              <a:rPr lang="ru-RU" sz="1400" dirty="0" smtClean="0">
                <a:solidFill>
                  <a:srgbClr val="FF000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48° </a:t>
            </a:r>
            <a:r>
              <a:rPr lang="en-US" sz="1400" dirty="0" smtClean="0">
                <a:solidFill>
                  <a:srgbClr val="FF0000"/>
                </a:solidFill>
              </a:rPr>
              <a:t>40’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52,16” </a:t>
            </a:r>
            <a:r>
              <a:rPr lang="ru-RU" sz="1400" dirty="0" smtClean="0">
                <a:solidFill>
                  <a:srgbClr val="FF0000"/>
                </a:solidFill>
              </a:rPr>
              <a:t>в.д.</a:t>
            </a:r>
            <a:endParaRPr lang="ru-RU" sz="1400" dirty="0"/>
          </a:p>
        </p:txBody>
      </p:sp>
      <p:sp>
        <p:nvSpPr>
          <p:cNvPr id="71" name="Выноска 2 (с границей) 70"/>
          <p:cNvSpPr/>
          <p:nvPr/>
        </p:nvSpPr>
        <p:spPr>
          <a:xfrm>
            <a:off x="6929454" y="5572140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37065"/>
              <a:gd name="adj6" fmla="val -61667"/>
            </a:avLst>
          </a:prstGeom>
          <a:noFill/>
          <a:ln w="19050" cap="rnd">
            <a:solidFill>
              <a:srgbClr val="FF000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Взрослый тюлень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45° </a:t>
            </a:r>
            <a:r>
              <a:rPr lang="en-US" sz="1400" dirty="0" smtClean="0">
                <a:solidFill>
                  <a:srgbClr val="FF0000"/>
                </a:solidFill>
              </a:rPr>
              <a:t>07’ 5</a:t>
            </a:r>
            <a:r>
              <a:rPr lang="ru-RU" sz="1400" dirty="0" smtClean="0">
                <a:solidFill>
                  <a:srgbClr val="FF0000"/>
                </a:solidFill>
              </a:rPr>
              <a:t>8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82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48° </a:t>
            </a:r>
            <a:r>
              <a:rPr lang="en-US" sz="1400" dirty="0" smtClean="0">
                <a:solidFill>
                  <a:srgbClr val="FF0000"/>
                </a:solidFill>
              </a:rPr>
              <a:t>40’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5</a:t>
            </a:r>
            <a:r>
              <a:rPr lang="ru-RU" sz="14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17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в.д.</a:t>
            </a:r>
            <a:endParaRPr lang="ru-RU" sz="1400" dirty="0"/>
          </a:p>
        </p:txBody>
      </p:sp>
      <p:sp>
        <p:nvSpPr>
          <p:cNvPr id="72" name="Выноска 2 (с границей) 71"/>
          <p:cNvSpPr/>
          <p:nvPr/>
        </p:nvSpPr>
        <p:spPr>
          <a:xfrm>
            <a:off x="6929454" y="4429132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87355"/>
              <a:gd name="adj6" fmla="val -109666"/>
            </a:avLst>
          </a:prstGeom>
          <a:noFill/>
          <a:ln w="19050" cap="rnd">
            <a:solidFill>
              <a:srgbClr val="FF000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Взрослый тюлень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45° </a:t>
            </a:r>
            <a:r>
              <a:rPr lang="en-US" sz="1400" dirty="0" smtClean="0">
                <a:solidFill>
                  <a:srgbClr val="FF0000"/>
                </a:solidFill>
              </a:rPr>
              <a:t>07’ 5</a:t>
            </a:r>
            <a:r>
              <a:rPr lang="ru-RU" sz="1400" dirty="0" smtClean="0">
                <a:solidFill>
                  <a:srgbClr val="FF0000"/>
                </a:solidFill>
              </a:rPr>
              <a:t>8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83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48° </a:t>
            </a:r>
            <a:r>
              <a:rPr lang="en-US" sz="1400" dirty="0" smtClean="0">
                <a:solidFill>
                  <a:srgbClr val="FF0000"/>
                </a:solidFill>
              </a:rPr>
              <a:t>40’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5</a:t>
            </a:r>
            <a:r>
              <a:rPr lang="ru-RU" sz="14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07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в.д.</a:t>
            </a:r>
            <a:endParaRPr lang="ru-RU" sz="1400" dirty="0"/>
          </a:p>
        </p:txBody>
      </p:sp>
      <p:sp>
        <p:nvSpPr>
          <p:cNvPr id="73" name="Выноска 2 (с границей) 72"/>
          <p:cNvSpPr/>
          <p:nvPr/>
        </p:nvSpPr>
        <p:spPr>
          <a:xfrm>
            <a:off x="5214942" y="3643314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215015"/>
              <a:gd name="adj6" fmla="val -27268"/>
            </a:avLst>
          </a:prstGeom>
          <a:noFill/>
          <a:ln w="19050" cap="rnd">
            <a:solidFill>
              <a:srgbClr val="00B05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Белёк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45° </a:t>
            </a:r>
            <a:r>
              <a:rPr lang="en-US" sz="1400" dirty="0" smtClean="0">
                <a:solidFill>
                  <a:srgbClr val="00B050"/>
                </a:solidFill>
              </a:rPr>
              <a:t>07’ 5</a:t>
            </a:r>
            <a:r>
              <a:rPr lang="ru-RU" sz="1400" dirty="0" smtClean="0">
                <a:solidFill>
                  <a:srgbClr val="00B050"/>
                </a:solidFill>
              </a:rPr>
              <a:t>8</a:t>
            </a:r>
            <a:r>
              <a:rPr lang="en-US" sz="1400" dirty="0" smtClean="0">
                <a:solidFill>
                  <a:srgbClr val="00B050"/>
                </a:solidFill>
              </a:rPr>
              <a:t>,</a:t>
            </a:r>
            <a:r>
              <a:rPr lang="ru-RU" sz="1400" dirty="0" smtClean="0">
                <a:solidFill>
                  <a:srgbClr val="00B050"/>
                </a:solidFill>
              </a:rPr>
              <a:t>83</a:t>
            </a:r>
            <a:r>
              <a:rPr lang="en-US" sz="1400" dirty="0" smtClean="0">
                <a:solidFill>
                  <a:srgbClr val="00B050"/>
                </a:solidFill>
              </a:rPr>
              <a:t>” </a:t>
            </a:r>
            <a:r>
              <a:rPr lang="ru-RU" sz="1400" dirty="0" smtClean="0">
                <a:solidFill>
                  <a:srgbClr val="00B05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48° </a:t>
            </a:r>
            <a:r>
              <a:rPr lang="en-US" sz="1400" dirty="0" smtClean="0">
                <a:solidFill>
                  <a:srgbClr val="00B050"/>
                </a:solidFill>
              </a:rPr>
              <a:t>40’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5</a:t>
            </a:r>
            <a:r>
              <a:rPr lang="ru-RU" sz="1400" dirty="0" smtClean="0">
                <a:solidFill>
                  <a:srgbClr val="00B050"/>
                </a:solidFill>
              </a:rPr>
              <a:t>1</a:t>
            </a:r>
            <a:r>
              <a:rPr lang="en-US" sz="1400" dirty="0" smtClean="0">
                <a:solidFill>
                  <a:srgbClr val="00B050"/>
                </a:solidFill>
              </a:rPr>
              <a:t>,</a:t>
            </a:r>
            <a:r>
              <a:rPr lang="ru-RU" sz="1400" dirty="0" smtClean="0">
                <a:solidFill>
                  <a:srgbClr val="00B050"/>
                </a:solidFill>
              </a:rPr>
              <a:t>07</a:t>
            </a:r>
            <a:r>
              <a:rPr lang="en-US" sz="1400" dirty="0" smtClean="0">
                <a:solidFill>
                  <a:srgbClr val="00B050"/>
                </a:solidFill>
              </a:rPr>
              <a:t>” </a:t>
            </a:r>
            <a:r>
              <a:rPr lang="ru-RU" sz="1400" dirty="0" smtClean="0">
                <a:solidFill>
                  <a:srgbClr val="00B050"/>
                </a:solidFill>
              </a:rPr>
              <a:t>в.д.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76" name="Выноска 2 (с границей) 75"/>
          <p:cNvSpPr/>
          <p:nvPr/>
        </p:nvSpPr>
        <p:spPr>
          <a:xfrm>
            <a:off x="4071934" y="428604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60277"/>
              <a:gd name="adj6" fmla="val -60867"/>
            </a:avLst>
          </a:prstGeom>
          <a:noFill/>
          <a:ln w="19050" cap="rnd">
            <a:solidFill>
              <a:srgbClr val="FF000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Взрослый тюлень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45° </a:t>
            </a:r>
            <a:r>
              <a:rPr lang="en-US" sz="1400" dirty="0" smtClean="0">
                <a:solidFill>
                  <a:srgbClr val="FF0000"/>
                </a:solidFill>
              </a:rPr>
              <a:t>07’ 59,55” </a:t>
            </a:r>
            <a:r>
              <a:rPr lang="ru-RU" sz="1400" dirty="0" smtClean="0">
                <a:solidFill>
                  <a:srgbClr val="FF000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48° </a:t>
            </a:r>
            <a:r>
              <a:rPr lang="en-US" sz="1400" dirty="0" smtClean="0">
                <a:solidFill>
                  <a:srgbClr val="FF0000"/>
                </a:solidFill>
              </a:rPr>
              <a:t>40’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52,16” </a:t>
            </a:r>
            <a:r>
              <a:rPr lang="ru-RU" sz="1400" dirty="0" smtClean="0">
                <a:solidFill>
                  <a:srgbClr val="FF0000"/>
                </a:solidFill>
              </a:rPr>
              <a:t>в.д.</a:t>
            </a:r>
            <a:endParaRPr lang="ru-RU" sz="1400" dirty="0"/>
          </a:p>
        </p:txBody>
      </p:sp>
      <p:sp>
        <p:nvSpPr>
          <p:cNvPr id="77" name="Выноска 2 (с границей) 76"/>
          <p:cNvSpPr/>
          <p:nvPr/>
        </p:nvSpPr>
        <p:spPr>
          <a:xfrm>
            <a:off x="2643174" y="1857364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-63516"/>
              <a:gd name="adj6" fmla="val -42468"/>
            </a:avLst>
          </a:prstGeom>
          <a:noFill/>
          <a:ln w="19050" cap="rnd">
            <a:solidFill>
              <a:srgbClr val="00B05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Белёк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45° </a:t>
            </a:r>
            <a:r>
              <a:rPr lang="en-US" sz="1400" dirty="0" smtClean="0">
                <a:solidFill>
                  <a:srgbClr val="00B050"/>
                </a:solidFill>
              </a:rPr>
              <a:t>07’ 5</a:t>
            </a:r>
            <a:r>
              <a:rPr lang="ru-RU" sz="1400" dirty="0" smtClean="0">
                <a:solidFill>
                  <a:srgbClr val="00B050"/>
                </a:solidFill>
              </a:rPr>
              <a:t>9</a:t>
            </a:r>
            <a:r>
              <a:rPr lang="en-US" sz="1400" dirty="0" smtClean="0">
                <a:solidFill>
                  <a:srgbClr val="00B050"/>
                </a:solidFill>
              </a:rPr>
              <a:t>,</a:t>
            </a:r>
            <a:r>
              <a:rPr lang="ru-RU" sz="1400" dirty="0" smtClean="0">
                <a:solidFill>
                  <a:srgbClr val="00B050"/>
                </a:solidFill>
              </a:rPr>
              <a:t>45</a:t>
            </a:r>
            <a:r>
              <a:rPr lang="en-US" sz="1400" dirty="0" smtClean="0">
                <a:solidFill>
                  <a:srgbClr val="00B050"/>
                </a:solidFill>
              </a:rPr>
              <a:t>” </a:t>
            </a:r>
            <a:r>
              <a:rPr lang="ru-RU" sz="1400" dirty="0" smtClean="0">
                <a:solidFill>
                  <a:srgbClr val="00B05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48° </a:t>
            </a:r>
            <a:r>
              <a:rPr lang="en-US" sz="1400" dirty="0" smtClean="0">
                <a:solidFill>
                  <a:srgbClr val="00B050"/>
                </a:solidFill>
              </a:rPr>
              <a:t>40’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5</a:t>
            </a:r>
            <a:r>
              <a:rPr lang="ru-RU" sz="1400" dirty="0" smtClean="0">
                <a:solidFill>
                  <a:srgbClr val="00B050"/>
                </a:solidFill>
              </a:rPr>
              <a:t>1</a:t>
            </a:r>
            <a:r>
              <a:rPr lang="en-US" sz="1400" dirty="0" smtClean="0">
                <a:solidFill>
                  <a:srgbClr val="00B050"/>
                </a:solidFill>
              </a:rPr>
              <a:t>,</a:t>
            </a:r>
            <a:r>
              <a:rPr lang="ru-RU" sz="1400" dirty="0" smtClean="0">
                <a:solidFill>
                  <a:srgbClr val="00B050"/>
                </a:solidFill>
              </a:rPr>
              <a:t>81</a:t>
            </a:r>
            <a:r>
              <a:rPr lang="en-US" sz="1400" dirty="0" smtClean="0">
                <a:solidFill>
                  <a:srgbClr val="00B050"/>
                </a:solidFill>
              </a:rPr>
              <a:t>” </a:t>
            </a:r>
            <a:r>
              <a:rPr lang="ru-RU" sz="1400" dirty="0" smtClean="0">
                <a:solidFill>
                  <a:srgbClr val="00B050"/>
                </a:solidFill>
              </a:rPr>
              <a:t>в.д.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82" name="Выноска 2 (с границей) 81"/>
          <p:cNvSpPr/>
          <p:nvPr/>
        </p:nvSpPr>
        <p:spPr>
          <a:xfrm>
            <a:off x="1643042" y="3286124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-32567"/>
              <a:gd name="adj6" fmla="val -47267"/>
            </a:avLst>
          </a:prstGeom>
          <a:noFill/>
          <a:ln w="19050" cap="rnd">
            <a:solidFill>
              <a:srgbClr val="FF000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Взрослый тюлень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45° </a:t>
            </a:r>
            <a:r>
              <a:rPr lang="en-US" sz="1400" dirty="0" smtClean="0">
                <a:solidFill>
                  <a:srgbClr val="FF0000"/>
                </a:solidFill>
              </a:rPr>
              <a:t>0</a:t>
            </a:r>
            <a:r>
              <a:rPr lang="ru-RU" sz="1400" dirty="0" smtClean="0">
                <a:solidFill>
                  <a:srgbClr val="FF0000"/>
                </a:solidFill>
              </a:rPr>
              <a:t>8</a:t>
            </a:r>
            <a:r>
              <a:rPr lang="en-US" sz="1400" dirty="0" smtClean="0">
                <a:solidFill>
                  <a:srgbClr val="FF0000"/>
                </a:solidFill>
              </a:rPr>
              <a:t>’ </a:t>
            </a:r>
            <a:r>
              <a:rPr lang="ru-RU" sz="1400" dirty="0" smtClean="0">
                <a:solidFill>
                  <a:srgbClr val="FF0000"/>
                </a:solidFill>
              </a:rPr>
              <a:t>00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11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48° </a:t>
            </a:r>
            <a:r>
              <a:rPr lang="en-US" sz="1400" dirty="0" smtClean="0">
                <a:solidFill>
                  <a:srgbClr val="FF0000"/>
                </a:solidFill>
              </a:rPr>
              <a:t>40’</a:t>
            </a:r>
            <a:r>
              <a:rPr lang="ru-RU" sz="1400" dirty="0" smtClean="0">
                <a:solidFill>
                  <a:srgbClr val="FF0000"/>
                </a:solidFill>
              </a:rPr>
              <a:t> 50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82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в.д.</a:t>
            </a:r>
            <a:endParaRPr lang="ru-RU" sz="1400" dirty="0"/>
          </a:p>
        </p:txBody>
      </p:sp>
      <p:sp>
        <p:nvSpPr>
          <p:cNvPr id="88" name="Выноска 2 (с границей) 87"/>
          <p:cNvSpPr/>
          <p:nvPr/>
        </p:nvSpPr>
        <p:spPr>
          <a:xfrm>
            <a:off x="2500298" y="5572140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-80923"/>
              <a:gd name="adj6" fmla="val -46467"/>
            </a:avLst>
          </a:prstGeom>
          <a:noFill/>
          <a:ln w="19050" cap="rnd">
            <a:solidFill>
              <a:srgbClr val="FF000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Взрослый тюлень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45° </a:t>
            </a:r>
            <a:r>
              <a:rPr lang="en-US" sz="1400" dirty="0" smtClean="0">
                <a:solidFill>
                  <a:srgbClr val="FF0000"/>
                </a:solidFill>
              </a:rPr>
              <a:t>0</a:t>
            </a:r>
            <a:r>
              <a:rPr lang="ru-RU" sz="1400" dirty="0" smtClean="0">
                <a:solidFill>
                  <a:srgbClr val="FF0000"/>
                </a:solidFill>
              </a:rPr>
              <a:t>7</a:t>
            </a:r>
            <a:r>
              <a:rPr lang="en-US" sz="1400" dirty="0" smtClean="0">
                <a:solidFill>
                  <a:srgbClr val="FF0000"/>
                </a:solidFill>
              </a:rPr>
              <a:t>’ </a:t>
            </a:r>
            <a:r>
              <a:rPr lang="ru-RU" sz="1400" dirty="0" smtClean="0">
                <a:solidFill>
                  <a:srgbClr val="FF0000"/>
                </a:solidFill>
              </a:rPr>
              <a:t>59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20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48° </a:t>
            </a:r>
            <a:r>
              <a:rPr lang="en-US" sz="1400" dirty="0" smtClean="0">
                <a:solidFill>
                  <a:srgbClr val="FF0000"/>
                </a:solidFill>
              </a:rPr>
              <a:t>40’</a:t>
            </a:r>
            <a:r>
              <a:rPr lang="ru-RU" sz="1400" dirty="0" smtClean="0">
                <a:solidFill>
                  <a:srgbClr val="FF0000"/>
                </a:solidFill>
              </a:rPr>
              <a:t> 51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ru-RU" sz="1400" dirty="0" smtClean="0">
                <a:solidFill>
                  <a:srgbClr val="FF0000"/>
                </a:solidFill>
              </a:rPr>
              <a:t>24</a:t>
            </a:r>
            <a:r>
              <a:rPr lang="en-US" sz="1400" dirty="0" smtClean="0">
                <a:solidFill>
                  <a:srgbClr val="FF0000"/>
                </a:solidFill>
              </a:rPr>
              <a:t>” </a:t>
            </a:r>
            <a:r>
              <a:rPr lang="ru-RU" sz="1400" dirty="0" smtClean="0">
                <a:solidFill>
                  <a:srgbClr val="FF0000"/>
                </a:solidFill>
              </a:rPr>
              <a:t>в.д.</a:t>
            </a:r>
            <a:endParaRPr lang="ru-RU" sz="1400" dirty="0"/>
          </a:p>
        </p:txBody>
      </p:sp>
      <p:sp>
        <p:nvSpPr>
          <p:cNvPr id="89" name="Выноска 2 (с границей) 88"/>
          <p:cNvSpPr/>
          <p:nvPr/>
        </p:nvSpPr>
        <p:spPr>
          <a:xfrm>
            <a:off x="928662" y="5572140"/>
            <a:ext cx="1785982" cy="738664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-115741"/>
              <a:gd name="adj6" fmla="val -16869"/>
            </a:avLst>
          </a:prstGeom>
          <a:noFill/>
          <a:ln w="19050" cap="rnd">
            <a:solidFill>
              <a:srgbClr val="00B05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Белёк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45° </a:t>
            </a:r>
            <a:r>
              <a:rPr lang="en-US" sz="1400" dirty="0" smtClean="0">
                <a:solidFill>
                  <a:srgbClr val="00B050"/>
                </a:solidFill>
              </a:rPr>
              <a:t>07’ 5</a:t>
            </a:r>
            <a:r>
              <a:rPr lang="ru-RU" sz="1400" dirty="0" smtClean="0">
                <a:solidFill>
                  <a:srgbClr val="00B050"/>
                </a:solidFill>
              </a:rPr>
              <a:t>9</a:t>
            </a:r>
            <a:r>
              <a:rPr lang="en-US" sz="1400" dirty="0" smtClean="0">
                <a:solidFill>
                  <a:srgbClr val="00B050"/>
                </a:solidFill>
              </a:rPr>
              <a:t>,</a:t>
            </a:r>
            <a:r>
              <a:rPr lang="ru-RU" sz="1400" dirty="0" smtClean="0">
                <a:solidFill>
                  <a:srgbClr val="00B050"/>
                </a:solidFill>
              </a:rPr>
              <a:t>23</a:t>
            </a:r>
            <a:r>
              <a:rPr lang="en-US" sz="1400" dirty="0" smtClean="0">
                <a:solidFill>
                  <a:srgbClr val="00B050"/>
                </a:solidFill>
              </a:rPr>
              <a:t>” </a:t>
            </a:r>
            <a:r>
              <a:rPr lang="ru-RU" sz="1400" dirty="0" smtClean="0">
                <a:solidFill>
                  <a:srgbClr val="00B050"/>
                </a:solidFill>
              </a:rPr>
              <a:t>с.ш.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48° </a:t>
            </a:r>
            <a:r>
              <a:rPr lang="en-US" sz="1400" dirty="0" smtClean="0">
                <a:solidFill>
                  <a:srgbClr val="00B050"/>
                </a:solidFill>
              </a:rPr>
              <a:t>40’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5</a:t>
            </a:r>
            <a:r>
              <a:rPr lang="ru-RU" sz="1400" dirty="0" smtClean="0">
                <a:solidFill>
                  <a:srgbClr val="00B050"/>
                </a:solidFill>
              </a:rPr>
              <a:t>1</a:t>
            </a:r>
            <a:r>
              <a:rPr lang="en-US" sz="1400" dirty="0" smtClean="0">
                <a:solidFill>
                  <a:srgbClr val="00B050"/>
                </a:solidFill>
              </a:rPr>
              <a:t>,</a:t>
            </a:r>
            <a:r>
              <a:rPr lang="ru-RU" sz="1400" dirty="0" smtClean="0">
                <a:solidFill>
                  <a:srgbClr val="00B050"/>
                </a:solidFill>
              </a:rPr>
              <a:t>11</a:t>
            </a:r>
            <a:r>
              <a:rPr lang="en-US" sz="1400" dirty="0" smtClean="0">
                <a:solidFill>
                  <a:srgbClr val="00B050"/>
                </a:solidFill>
              </a:rPr>
              <a:t>” </a:t>
            </a:r>
            <a:r>
              <a:rPr lang="ru-RU" sz="1400" dirty="0" smtClean="0">
                <a:solidFill>
                  <a:srgbClr val="00B050"/>
                </a:solidFill>
              </a:rPr>
              <a:t>в.д.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93" name="Выноска 2 (с границей) 92"/>
          <p:cNvSpPr/>
          <p:nvPr/>
        </p:nvSpPr>
        <p:spPr>
          <a:xfrm>
            <a:off x="8429620" y="4143380"/>
            <a:ext cx="714380" cy="307777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-208969"/>
              <a:gd name="adj6" fmla="val -81267"/>
            </a:avLst>
          </a:prstGeom>
          <a:noFill/>
          <a:ln w="19050" cap="rnd">
            <a:solidFill>
              <a:srgbClr val="0070C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Лунка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94" name="Выноска 2 (с границей) 93"/>
          <p:cNvSpPr/>
          <p:nvPr/>
        </p:nvSpPr>
        <p:spPr>
          <a:xfrm>
            <a:off x="6929454" y="5214950"/>
            <a:ext cx="714380" cy="307777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27781"/>
              <a:gd name="adj6" fmla="val -205266"/>
            </a:avLst>
          </a:prstGeom>
          <a:noFill/>
          <a:ln w="19050" cap="rnd">
            <a:solidFill>
              <a:srgbClr val="0070C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Лунка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95" name="Выноска 2 (с границей) 94"/>
          <p:cNvSpPr/>
          <p:nvPr/>
        </p:nvSpPr>
        <p:spPr>
          <a:xfrm>
            <a:off x="6572264" y="642918"/>
            <a:ext cx="714380" cy="307777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338806"/>
              <a:gd name="adj6" fmla="val -59267"/>
            </a:avLst>
          </a:prstGeom>
          <a:noFill/>
          <a:ln w="19050" cap="rnd">
            <a:solidFill>
              <a:srgbClr val="0070C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Лунка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96" name="Выноска 2 (с границей) 95"/>
          <p:cNvSpPr/>
          <p:nvPr/>
        </p:nvSpPr>
        <p:spPr>
          <a:xfrm>
            <a:off x="1643042" y="2428868"/>
            <a:ext cx="714380" cy="307777"/>
          </a:xfrm>
          <a:prstGeom prst="accentCallout2">
            <a:avLst>
              <a:gd name="adj1" fmla="val 18750"/>
              <a:gd name="adj2" fmla="val 467"/>
              <a:gd name="adj3" fmla="val 18750"/>
              <a:gd name="adj4" fmla="val -8667"/>
              <a:gd name="adj5" fmla="val 83487"/>
              <a:gd name="adj6" fmla="val -129267"/>
            </a:avLst>
          </a:prstGeom>
          <a:noFill/>
          <a:ln w="19050" cap="rnd">
            <a:solidFill>
              <a:srgbClr val="0070C0"/>
            </a:solidFill>
            <a:headEnd type="none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Лунка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0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69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82" grpId="0" animBg="1"/>
      <p:bldP spid="88" grpId="0" animBg="1"/>
      <p:bldP spid="89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600" dirty="0" smtClean="0"/>
              <a:t>Температурные измерения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График максимальной, минимальной и средней температуры по кадру за 6 галс полёта от 21 февраля.</a:t>
            </a:r>
            <a:endParaRPr lang="ru-RU" sz="2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9980" y="2285992"/>
            <a:ext cx="8996516" cy="4357718"/>
            <a:chOff x="-2857552" y="1000108"/>
            <a:chExt cx="9858444" cy="4643470"/>
          </a:xfrm>
        </p:grpSpPr>
        <p:pic>
          <p:nvPicPr>
            <p:cNvPr id="5" name="Picture 2" descr="S:\Work\AVProkhorenkov\Экспедиция Каспий февраль 2012\Обработка\Температурные измерения\6)_13-46__14-11.png"/>
            <p:cNvPicPr>
              <a:picLocks noChangeAspect="1" noChangeArrowheads="1"/>
            </p:cNvPicPr>
            <p:nvPr/>
          </p:nvPicPr>
          <p:blipFill>
            <a:blip r:embed="rId2" cstate="print"/>
            <a:srcRect r="19767" b="14772"/>
            <a:stretch>
              <a:fillRect/>
            </a:stretch>
          </p:blipFill>
          <p:spPr bwMode="auto">
            <a:xfrm>
              <a:off x="-2857552" y="1000108"/>
              <a:ext cx="9858444" cy="464347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819421" y="1338263"/>
              <a:ext cx="1133548" cy="39355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/>
                <a:t>Тюлени</a:t>
              </a:r>
              <a:endParaRPr lang="ru-RU" dirty="0"/>
            </a:p>
          </p:txBody>
        </p:sp>
        <p:cxnSp>
          <p:nvCxnSpPr>
            <p:cNvPr id="7" name="Прямая соединительная линия 6"/>
            <p:cNvCxnSpPr>
              <a:stCxn id="6" idx="1"/>
            </p:cNvCxnSpPr>
            <p:nvPr/>
          </p:nvCxnSpPr>
          <p:spPr>
            <a:xfrm rot="10800000" flipV="1">
              <a:off x="319099" y="1535038"/>
              <a:ext cx="2500322" cy="8897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>
              <a:stCxn id="6" idx="2"/>
            </p:cNvCxnSpPr>
            <p:nvPr/>
          </p:nvCxnSpPr>
          <p:spPr>
            <a:xfrm rot="16200000" flipH="1">
              <a:off x="3549616" y="1568393"/>
              <a:ext cx="463706" cy="790546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>
              <a:stCxn id="6" idx="2"/>
            </p:cNvCxnSpPr>
            <p:nvPr/>
          </p:nvCxnSpPr>
          <p:spPr>
            <a:xfrm rot="5400000">
              <a:off x="2620926" y="1430249"/>
              <a:ext cx="463706" cy="1066834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endCxn id="6" idx="3"/>
            </p:cNvCxnSpPr>
            <p:nvPr/>
          </p:nvCxnSpPr>
          <p:spPr>
            <a:xfrm rot="10800000">
              <a:off x="3952969" y="1535038"/>
              <a:ext cx="2295490" cy="51760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1"/>
            <p:cNvSpPr txBox="1"/>
            <p:nvPr/>
          </p:nvSpPr>
          <p:spPr>
            <a:xfrm>
              <a:off x="3091864" y="4806231"/>
              <a:ext cx="1977969" cy="393550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/>
                <a:t>Открытая вода</a:t>
              </a:r>
              <a:endParaRPr lang="ru-RU" dirty="0"/>
            </a:p>
          </p:txBody>
        </p:sp>
        <p:cxnSp>
          <p:nvCxnSpPr>
            <p:cNvPr id="12" name="Прямая соединительная линия 11"/>
            <p:cNvCxnSpPr>
              <a:stCxn id="11" idx="1"/>
            </p:cNvCxnSpPr>
            <p:nvPr/>
          </p:nvCxnSpPr>
          <p:spPr>
            <a:xfrm rot="10800000">
              <a:off x="1604501" y="3436027"/>
              <a:ext cx="1487363" cy="1566980"/>
            </a:xfrm>
            <a:prstGeom prst="line">
              <a:avLst/>
            </a:prstGeom>
            <a:ln w="12700">
              <a:solidFill>
                <a:srgbClr val="00206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>
              <a:stCxn id="11" idx="0"/>
            </p:cNvCxnSpPr>
            <p:nvPr/>
          </p:nvCxnSpPr>
          <p:spPr>
            <a:xfrm rot="16200000" flipV="1">
              <a:off x="3369868" y="4095250"/>
              <a:ext cx="1294082" cy="127880"/>
            </a:xfrm>
            <a:prstGeom prst="line">
              <a:avLst/>
            </a:prstGeom>
            <a:ln w="12700">
              <a:solidFill>
                <a:srgbClr val="00206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>
              <a:stCxn id="11" idx="3"/>
            </p:cNvCxnSpPr>
            <p:nvPr/>
          </p:nvCxnSpPr>
          <p:spPr>
            <a:xfrm flipV="1">
              <a:off x="5069833" y="3664394"/>
              <a:ext cx="918475" cy="1338612"/>
            </a:xfrm>
            <a:prstGeom prst="line">
              <a:avLst/>
            </a:prstGeom>
            <a:ln w="12700">
              <a:solidFill>
                <a:srgbClr val="00206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00E3-0913-4861-8F25-B6B16CA3A8D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 spd="slow" advClick="0" advTm="26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2858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dirty="0" smtClean="0"/>
              <a:t>Пример расшифровки </a:t>
            </a:r>
            <a:r>
              <a:rPr lang="ru-RU" sz="3600" dirty="0" err="1" smtClean="0"/>
              <a:t>тепловизионных</a:t>
            </a:r>
            <a:r>
              <a:rPr lang="ru-RU" sz="3600" dirty="0" smtClean="0"/>
              <a:t> данных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386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Отчётливо видны скопления тюленей, участки открытой воды</a:t>
            </a:r>
            <a:endParaRPr lang="ru-RU" sz="2000" dirty="0"/>
          </a:p>
        </p:txBody>
      </p:sp>
      <p:pic>
        <p:nvPicPr>
          <p:cNvPr id="6147" name="Picture 3" descr="C:\AVProkhorenkov\Диплом\Графики на галсах+спутник гориз низ ка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56" y="2367809"/>
            <a:ext cx="8858281" cy="431056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00E3-0913-4861-8F25-B6B16CA3A8D6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  <p:transition spd="slow" advClick="0" advTm="26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9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600" dirty="0" smtClean="0"/>
              <a:t>Схема компьютерной обработки тепловых изображений</a:t>
            </a:r>
            <a:endParaRPr lang="ru-RU" sz="3600" dirty="0"/>
          </a:p>
        </p:txBody>
      </p:sp>
      <p:pic>
        <p:nvPicPr>
          <p:cNvPr id="2052" name="Picture 4" descr="C:\AVProkhorenkov\Экспедиция\Презентация\1_original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2500330" cy="1870038"/>
          </a:xfrm>
          <a:prstGeom prst="rect">
            <a:avLst/>
          </a:prstGeom>
          <a:noFill/>
          <a:effectLst/>
        </p:spPr>
      </p:pic>
      <p:pic>
        <p:nvPicPr>
          <p:cNvPr id="2053" name="Picture 5" descr="C:\AVProkhorenkov\Экспедиция\Презентация\2_medfi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857364"/>
            <a:ext cx="2500330" cy="1870039"/>
          </a:xfrm>
          <a:prstGeom prst="rect">
            <a:avLst/>
          </a:prstGeom>
          <a:noFill/>
          <a:effectLst/>
        </p:spPr>
      </p:pic>
      <p:pic>
        <p:nvPicPr>
          <p:cNvPr id="2054" name="Picture 6" descr="C:\AVProkhorenkov\Экспедиция\Презентация\3_contrast+gammacor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857364"/>
            <a:ext cx="2506716" cy="1874815"/>
          </a:xfrm>
          <a:prstGeom prst="rect">
            <a:avLst/>
          </a:prstGeom>
          <a:noFill/>
          <a:effectLst/>
        </p:spPr>
      </p:pic>
      <p:pic>
        <p:nvPicPr>
          <p:cNvPr id="2055" name="Picture 7" descr="C:\AVProkhorenkov\Экспедиция\Презентация\4_backgrou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500570"/>
            <a:ext cx="2524408" cy="1888047"/>
          </a:xfrm>
          <a:prstGeom prst="rect">
            <a:avLst/>
          </a:prstGeom>
          <a:noFill/>
          <a:effectLst/>
        </p:spPr>
      </p:pic>
      <p:pic>
        <p:nvPicPr>
          <p:cNvPr id="2057" name="Picture 9" descr="C:\AVProkhorenkov\Экспедиция\Презентация\5_without_backgrou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500570"/>
            <a:ext cx="2500330" cy="1870038"/>
          </a:xfrm>
          <a:prstGeom prst="rect">
            <a:avLst/>
          </a:prstGeom>
          <a:noFill/>
          <a:effectLst/>
        </p:spPr>
      </p:pic>
      <p:pic>
        <p:nvPicPr>
          <p:cNvPr id="2058" name="Picture 10" descr="C:\AVProkhorenkov\Экспедиция\Презентация\7_binarization+cou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500570"/>
            <a:ext cx="2500330" cy="1870039"/>
          </a:xfrm>
          <a:prstGeom prst="rect">
            <a:avLst/>
          </a:prstGeom>
          <a:noFill/>
          <a:effectLst/>
        </p:spPr>
      </p:pic>
      <p:sp>
        <p:nvSpPr>
          <p:cNvPr id="13" name="Стрелка вправо 12"/>
          <p:cNvSpPr/>
          <p:nvPr/>
        </p:nvSpPr>
        <p:spPr>
          <a:xfrm>
            <a:off x="3000364" y="2571744"/>
            <a:ext cx="357190" cy="50006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857884" y="2571744"/>
            <a:ext cx="357190" cy="50006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3000364" y="5214950"/>
            <a:ext cx="357190" cy="50006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857884" y="5214950"/>
            <a:ext cx="357190" cy="50006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7072330" y="3857628"/>
            <a:ext cx="785818" cy="50006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42976" y="1428736"/>
            <a:ext cx="142876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Оригинал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7620" y="1142984"/>
            <a:ext cx="250033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Медианная фильтрация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215074" y="1142984"/>
            <a:ext cx="271464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Контрастирование</a:t>
            </a:r>
            <a:r>
              <a:rPr lang="ru-RU" sz="2000" dirty="0" smtClean="0"/>
              <a:t> с </a:t>
            </a:r>
            <a:r>
              <a:rPr lang="ru-RU" sz="2000" dirty="0" err="1" smtClean="0"/>
              <a:t>гамма-коррекцией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429388" y="4071942"/>
            <a:ext cx="100013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Фон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571868" y="4071942"/>
            <a:ext cx="250033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Вычитание фона</a:t>
            </a:r>
            <a:endParaRPr lang="ru-RU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28662" y="3786190"/>
            <a:ext cx="250033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Пороговая бинаризация</a:t>
            </a:r>
            <a:endParaRPr lang="ru-RU" sz="2000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00E3-0913-4861-8F25-B6B16CA3A8D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 spd="slow" advClick="0" advTm="26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satMod val="200000"/>
                  </a:schemeClr>
                </a:solidFill>
                <a:latin typeface="Century Gothic" pitchFamily="34" charset="0"/>
              </a:rPr>
              <a:t>Торос и белёк</a:t>
            </a:r>
            <a:endParaRPr lang="ru-RU" b="1" dirty="0">
              <a:solidFill>
                <a:schemeClr val="tx2">
                  <a:satMod val="20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4" descr="C:\AVProkhorenkov\Тюлешки\Статья\Торос и белёк одной яркости(ред) (11213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000125"/>
            <a:ext cx="752475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одзаголовок 2"/>
          <p:cNvSpPr txBox="1">
            <a:spLocks/>
          </p:cNvSpPr>
          <p:nvPr/>
        </p:nvSpPr>
        <p:spPr bwMode="auto">
          <a:xfrm>
            <a:off x="539750" y="5805488"/>
            <a:ext cx="81359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000" i="1">
                <a:cs typeface="Arial" pitchFamily="34" charset="0"/>
              </a:rPr>
              <a:t>1</a:t>
            </a:r>
            <a:r>
              <a:rPr lang="ru-RU" sz="2000">
                <a:cs typeface="Arial" pitchFamily="34" charset="0"/>
              </a:rPr>
              <a:t> – взрослый тюлень;    </a:t>
            </a:r>
            <a:r>
              <a:rPr lang="ru-RU" sz="2000" i="1">
                <a:cs typeface="Arial" pitchFamily="34" charset="0"/>
              </a:rPr>
              <a:t>2</a:t>
            </a:r>
            <a:r>
              <a:rPr lang="ru-RU" sz="2000">
                <a:cs typeface="Arial" pitchFamily="34" charset="0"/>
              </a:rPr>
              <a:t> – белек;    </a:t>
            </a:r>
            <a:r>
              <a:rPr lang="ru-RU" sz="2000" i="1">
                <a:cs typeface="Arial" pitchFamily="34" charset="0"/>
              </a:rPr>
              <a:t>3</a:t>
            </a:r>
            <a:r>
              <a:rPr lang="ru-RU" sz="2000">
                <a:cs typeface="Arial" pitchFamily="34" charset="0"/>
              </a:rPr>
              <a:t> – сиварь (линяющий белек)</a:t>
            </a: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6"/>
            <a:ext cx="916694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1668" y="21429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19" name="Text Box 9"/>
          <p:cNvSpPr txBox="1">
            <a:spLocks noChangeArrowheads="1"/>
          </p:cNvSpPr>
          <p:nvPr/>
        </p:nvSpPr>
        <p:spPr bwMode="auto">
          <a:xfrm>
            <a:off x="468313" y="620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86020" name="Text Box 10"/>
          <p:cNvSpPr txBox="1">
            <a:spLocks noChangeArrowheads="1"/>
          </p:cNvSpPr>
          <p:nvPr/>
        </p:nvSpPr>
        <p:spPr bwMode="auto">
          <a:xfrm>
            <a:off x="231775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650" y="1397000"/>
          <a:ext cx="7632700" cy="4986338"/>
        </p:xfrm>
        <a:graphic>
          <a:graphicData uri="http://schemas.openxmlformats.org/drawingml/2006/table">
            <a:tbl>
              <a:tblPr/>
              <a:tblGrid>
                <a:gridCol w="1130300"/>
                <a:gridCol w="1128713"/>
                <a:gridCol w="1130300"/>
                <a:gridCol w="1130300"/>
                <a:gridCol w="1168400"/>
                <a:gridCol w="1944687"/>
              </a:tblGrid>
              <a:tr h="985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 marL="91438" marR="91438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тела, кг</a:t>
                      </a:r>
                    </a:p>
                  </a:txBody>
                  <a:tcPr marL="91438" marR="91438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тела, см</a:t>
                      </a:r>
                    </a:p>
                  </a:txBody>
                  <a:tcPr marL="91438" marR="91438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Обхват тела, см</a:t>
                      </a:r>
                    </a:p>
                  </a:txBody>
                  <a:tcPr marL="91438" marR="91438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Толщина жира, см</a:t>
                      </a:r>
                    </a:p>
                  </a:txBody>
                  <a:tcPr marL="91438" marR="91438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Самки, участвующие в размножении, %</a:t>
                      </a:r>
                    </a:p>
                  </a:txBody>
                  <a:tcPr marL="91438" marR="91438"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55,6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56,2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59,7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60,7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64,8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</a:t>
                      </a:r>
                    </a:p>
                  </a:txBody>
                  <a:tcPr marL="91438" marR="9143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59,6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68579" marR="6857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86100" name="TextBox 4"/>
          <p:cNvSpPr txBox="1">
            <a:spLocks noChangeArrowheads="1"/>
          </p:cNvSpPr>
          <p:nvPr/>
        </p:nvSpPr>
        <p:spPr bwMode="auto">
          <a:xfrm>
            <a:off x="560388" y="42863"/>
            <a:ext cx="8577262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3200" b="1">
                <a:latin typeface="Times New Roman" pitchFamily="18" charset="0"/>
                <a:cs typeface="Times New Roman" pitchFamily="18" charset="0"/>
              </a:rPr>
              <a:t>Биологические показатели половозрелых особей каспийского тюленя</a:t>
            </a:r>
          </a:p>
        </p:txBody>
      </p:sp>
      <p:graphicFrame>
        <p:nvGraphicFramePr>
          <p:cNvPr id="86101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35522" name="CorelDRAW" r:id="rId4" imgW="7596360" imgH="9488880" progId="">
              <p:embed/>
            </p:oleObj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29</a:t>
            </a:fld>
            <a:endParaRPr lang="ru-RU" sz="360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Диаграмма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932238"/>
            <a:ext cx="6321425" cy="2743200"/>
          </a:xfrm>
          <a:prstGeom prst="rect">
            <a:avLst/>
          </a:prstGeom>
          <a:noFill/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36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sz="3200" b="1" smtClean="0">
                <a:solidFill>
                  <a:srgbClr val="161616"/>
                </a:solidFill>
                <a:latin typeface="Times New Roman" pitchFamily="18" charset="0"/>
                <a:cs typeface="Times New Roman" pitchFamily="18" charset="0"/>
              </a:rPr>
              <a:t>Соленость в Северном Каспии, ‰</a:t>
            </a:r>
          </a:p>
        </p:txBody>
      </p:sp>
      <p:graphicFrame>
        <p:nvGraphicFramePr>
          <p:cNvPr id="772225" name="Group 129"/>
          <p:cNvGraphicFramePr>
            <a:graphicFrameLocks noGrp="1"/>
          </p:cNvGraphicFramePr>
          <p:nvPr>
            <p:ph type="subTitle" idx="4294967295"/>
          </p:nvPr>
        </p:nvGraphicFramePr>
        <p:xfrm>
          <a:off x="647700" y="1201738"/>
          <a:ext cx="7848600" cy="2304000"/>
        </p:xfrm>
        <a:graphic>
          <a:graphicData uri="http://schemas.openxmlformats.org/drawingml/2006/table">
            <a:tbl>
              <a:tblPr/>
              <a:tblGrid>
                <a:gridCol w="1308100"/>
                <a:gridCol w="1311275"/>
                <a:gridCol w="1301750"/>
                <a:gridCol w="1308100"/>
                <a:gridCol w="1311275"/>
                <a:gridCol w="1308100"/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VII-VIII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VI-X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2006-10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8.92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1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307" name="Rectangle 136"/>
          <p:cNvSpPr>
            <a:spLocks noChangeArrowheads="1"/>
          </p:cNvSpPr>
          <p:nvPr/>
        </p:nvSpPr>
        <p:spPr bwMode="auto">
          <a:xfrm>
            <a:off x="2209800" y="4122738"/>
            <a:ext cx="898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км2</a:t>
            </a:r>
          </a:p>
        </p:txBody>
      </p:sp>
      <p:graphicFrame>
        <p:nvGraphicFramePr>
          <p:cNvPr id="11305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164866" name="CorelDRAW" r:id="rId4" imgW="7596360" imgH="9488880" progId="">
              <p:embed/>
            </p:oleObj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71800" y="3667125"/>
            <a:ext cx="3151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Зоны опреснения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5C970-0987-4FFB-A970-2F88C85E4AAB}" type="slidenum">
              <a:rPr lang="ru-RU" sz="3600" smtClean="0"/>
              <a:pPr>
                <a:defRPr/>
              </a:pPr>
              <a:t>3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7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2357430"/>
          <a:ext cx="8352000" cy="2368550"/>
        </p:xfrm>
        <a:graphic>
          <a:graphicData uri="http://schemas.openxmlformats.org/drawingml/2006/table">
            <a:tbl>
              <a:tblPr/>
              <a:tblGrid>
                <a:gridCol w="1764000"/>
                <a:gridCol w="2196000"/>
                <a:gridCol w="2196000"/>
                <a:gridCol w="2196000"/>
              </a:tblGrid>
              <a:tr h="12858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 marL="90000" marR="90000" marT="36288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Запас, тыс. экз.</a:t>
                      </a:r>
                    </a:p>
                  </a:txBody>
                  <a:tcPr marL="90000" marR="90000" marT="36288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ОДУ по морю,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 экз.</a:t>
                      </a:r>
                    </a:p>
                  </a:txBody>
                  <a:tcPr marL="90000" marR="90000" marT="36288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ОДУ для РФ,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экз.</a:t>
                      </a:r>
                    </a:p>
                  </a:txBody>
                  <a:tcPr marL="90000" marR="90000" marT="36288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1082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91438" marR="91438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</a:p>
                  </a:txBody>
                  <a:tcPr marL="91438" marR="91438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91438" marR="91438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91438" marR="91438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87069" name="Прямоугольник 5"/>
          <p:cNvSpPr>
            <a:spLocks noChangeArrowheads="1"/>
          </p:cNvSpPr>
          <p:nvPr/>
        </p:nvSpPr>
        <p:spPr bwMode="auto">
          <a:xfrm>
            <a:off x="381000" y="76200"/>
            <a:ext cx="8763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>
              <a:lnSpc>
                <a:spcPts val="28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0000"/>
                </a:solidFill>
                <a:latin typeface="Times New Roman" pitchFamily="18" charset="0"/>
              </a:rPr>
              <a:t>Численность </a:t>
            </a:r>
            <a:r>
              <a:rPr lang="ru-RU" sz="3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каспийского тюленя и ОДУ</a:t>
            </a:r>
          </a:p>
        </p:txBody>
      </p:sp>
      <p:graphicFrame>
        <p:nvGraphicFramePr>
          <p:cNvPr id="87070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36546" name="CorelDRAW" r:id="rId3" imgW="7596360" imgH="9488880" progId="">
              <p:embed/>
            </p:oleObj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30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6788" name="Group 52"/>
          <p:cNvGraphicFramePr>
            <a:graphicFrameLocks noGrp="1"/>
          </p:cNvGraphicFramePr>
          <p:nvPr/>
        </p:nvGraphicFramePr>
        <p:xfrm>
          <a:off x="1000100" y="1857364"/>
          <a:ext cx="7032644" cy="3174999"/>
        </p:xfrm>
        <a:graphic>
          <a:graphicData uri="http://schemas.openxmlformats.org/drawingml/2006/table">
            <a:tbl>
              <a:tblPr/>
              <a:tblGrid>
                <a:gridCol w="3816054"/>
                <a:gridCol w="1615336"/>
                <a:gridCol w="1601254"/>
              </a:tblGrid>
              <a:tr h="674489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Рыбохозяйственные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подрайоны</a:t>
                      </a: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Промысловый запас, т</a:t>
                      </a: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ОДУ, т</a:t>
                      </a: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3963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 г.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 г.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42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Волго-Каспийский</a:t>
                      </a: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0620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Северо-Каспийский</a:t>
                      </a: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43,2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0620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Северо-Западный</a:t>
                      </a: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0620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Терско-Каспийский</a:t>
                      </a: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73,8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18,45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2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91102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50,75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90161" name="Прямоугольник 2"/>
          <p:cNvSpPr>
            <a:spLocks noChangeArrowheads="1"/>
          </p:cNvSpPr>
          <p:nvPr/>
        </p:nvSpPr>
        <p:spPr bwMode="auto">
          <a:xfrm>
            <a:off x="0" y="4445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Запасы и ОДУ морских раков, т</a:t>
            </a:r>
          </a:p>
        </p:txBody>
      </p:sp>
      <p:graphicFrame>
        <p:nvGraphicFramePr>
          <p:cNvPr id="90162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38594" name="CorelDRAW" r:id="rId3" imgW="7596360" imgH="9488880" progId="">
              <p:embed/>
            </p:oleObj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31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6700001" cy="45571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81000" y="76200"/>
            <a:ext cx="8763000" cy="9144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</a:rPr>
              <a:t>Районы исследований полупроходных и </a:t>
            </a:r>
            <a:br>
              <a:rPr lang="ru-RU" sz="32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</a:rPr>
              <a:t>речных  рыб, раков и бадяги в 2012 г.</a:t>
            </a:r>
          </a:p>
        </p:txBody>
      </p:sp>
      <p:graphicFrame>
        <p:nvGraphicFramePr>
          <p:cNvPr id="92165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40642" name="CorelDRAW" r:id="rId4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5C970-0987-4FFB-A970-2F88C85E4AAB}" type="slidenum">
              <a:rPr lang="ru-RU" sz="3600" smtClean="0"/>
              <a:pPr>
                <a:defRPr/>
              </a:pPr>
              <a:t>32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7463" y="52388"/>
            <a:ext cx="912653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Интенсивность промысла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000"/>
              </a:lnSpc>
            </a:pPr>
            <a:r>
              <a:rPr lang="ru-RU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полупроходных и речных рыб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168400" y="898525"/>
          <a:ext cx="703897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4212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42690" name="CorelDRAW" r:id="rId4" imgW="7596360" imgH="9488880" progId="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625600" y="3530600"/>
          <a:ext cx="6426200" cy="337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BC833-11DE-4FCC-AFCA-C14D2B6ACADD}" type="slidenum">
              <a:rPr lang="ru-RU" sz="3600" smtClean="0"/>
              <a:pPr>
                <a:defRPr/>
              </a:pPr>
              <a:t>33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6200" y="847364"/>
            <a:ext cx="9067800" cy="5825970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36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>
              <a:lnSpc>
                <a:spcPts val="2600"/>
              </a:lnSpc>
            </a:pP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Улов и улов на усилие сома в</a:t>
            </a:r>
            <a:b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 Волго-Каспийском и Северо-Каспийском рыбохозяйственных</a:t>
            </a: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подрайонах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501650" y="1397000"/>
          <a:ext cx="8140700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3671" name="Объект 3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62146" name="CorelDRAW" r:id="rId4" imgW="7596360" imgH="9488880" progId="">
              <p:embed/>
            </p:oleObj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BC833-11DE-4FCC-AFCA-C14D2B6ACADD}" type="slidenum">
              <a:rPr lang="ru-RU" sz="3600" smtClean="0"/>
              <a:pPr>
                <a:defRPr/>
              </a:pPr>
              <a:t>34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600200" y="3429000"/>
            <a:ext cx="6096000" cy="3724636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-228600" y="847364"/>
            <a:ext cx="9525000" cy="3724636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8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763000" cy="1371600"/>
          </a:xfrm>
        </p:spPr>
        <p:txBody>
          <a:bodyPr rtlCol="0">
            <a:noAutofit/>
          </a:bodyPr>
          <a:lstStyle/>
          <a:p>
            <a:pPr marL="762000" indent="-762000" eaLnBrk="1" fontAlgn="auto" hangingPunct="1">
              <a:lnSpc>
                <a:spcPts val="2600"/>
              </a:lnSpc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000000"/>
                </a:solidFill>
                <a:latin typeface="Times New Roman" pitchFamily="18" charset="0"/>
              </a:rPr>
              <a:t>Динамика уловов линя и «прочих» пресноводных</a:t>
            </a:r>
            <a:br>
              <a:rPr lang="ru-RU" sz="2600" b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00"/>
                </a:solidFill>
                <a:latin typeface="Times New Roman" pitchFamily="18" charset="0"/>
              </a:rPr>
              <a:t>рыб  в Волго-Каспийском и Северо-Каспийском </a:t>
            </a:r>
            <a:r>
              <a:rPr lang="ru-RU" sz="2600" b="1" dirty="0" err="1" smtClean="0">
                <a:solidFill>
                  <a:srgbClr val="000000"/>
                </a:solidFill>
                <a:latin typeface="Times New Roman" pitchFamily="18" charset="0"/>
              </a:rPr>
              <a:t>рыбохозяйственных</a:t>
            </a:r>
            <a:r>
              <a:rPr lang="en-US" sz="2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0000"/>
                </a:solidFill>
                <a:latin typeface="Times New Roman" pitchFamily="18" charset="0"/>
              </a:rPr>
              <a:t>подрайонах</a:t>
            </a:r>
            <a:r>
              <a:rPr lang="ru-RU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br>
              <a:rPr lang="ru-RU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endParaRPr lang="ru-RU" sz="26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120841" name="Object 5"/>
          <p:cNvGraphicFramePr>
            <a:graphicFrameLocks noChangeAspect="1"/>
          </p:cNvGraphicFramePr>
          <p:nvPr/>
        </p:nvGraphicFramePr>
        <p:xfrm>
          <a:off x="1397000" y="3973513"/>
          <a:ext cx="5686425" cy="2924175"/>
        </p:xfrm>
        <a:graphic>
          <a:graphicData uri="http://schemas.openxmlformats.org/presentationml/2006/ole">
            <p:oleObj spid="_x0000_s268290" r:id="rId3" imgW="5688061" imgH="2920237" progId="Excel.Sheet.8">
              <p:embed/>
            </p:oleObj>
          </a:graphicData>
        </a:graphic>
      </p:graphicFrame>
      <p:graphicFrame>
        <p:nvGraphicFramePr>
          <p:cNvPr id="120842" name="Object 4"/>
          <p:cNvGraphicFramePr>
            <a:graphicFrameLocks noChangeAspect="1"/>
          </p:cNvGraphicFramePr>
          <p:nvPr/>
        </p:nvGraphicFramePr>
        <p:xfrm>
          <a:off x="4521200" y="1143000"/>
          <a:ext cx="4673600" cy="2590800"/>
        </p:xfrm>
        <a:graphic>
          <a:graphicData uri="http://schemas.openxmlformats.org/presentationml/2006/ole">
            <p:oleObj spid="_x0000_s268291" r:id="rId4" imgW="4669941" imgH="2591025" progId="Excel.Sheet.8">
              <p:embed/>
            </p:oleObj>
          </a:graphicData>
        </a:graphic>
      </p:graphicFrame>
      <p:graphicFrame>
        <p:nvGraphicFramePr>
          <p:cNvPr id="120843" name="Object 5"/>
          <p:cNvGraphicFramePr>
            <a:graphicFrameLocks noChangeAspect="1"/>
          </p:cNvGraphicFramePr>
          <p:nvPr/>
        </p:nvGraphicFramePr>
        <p:xfrm>
          <a:off x="-50800" y="1143000"/>
          <a:ext cx="4673600" cy="2794000"/>
        </p:xfrm>
        <a:graphic>
          <a:graphicData uri="http://schemas.openxmlformats.org/presentationml/2006/ole">
            <p:oleObj spid="_x0000_s268292" r:id="rId5" imgW="4669941" imgH="2792210" progId="Excel.Sheet.8">
              <p:embed/>
            </p:oleObj>
          </a:graphicData>
        </a:graphic>
      </p:graphicFrame>
      <p:graphicFrame>
        <p:nvGraphicFramePr>
          <p:cNvPr id="120844" name="Объект 5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68293" name="CorelDRAW" r:id="rId6" imgW="7596360" imgH="9488880" progId="">
              <p:embed/>
            </p:oleObj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35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04800" y="1066800"/>
            <a:ext cx="8686800" cy="5181600"/>
          </a:xfrm>
          <a:prstGeom prst="round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9144000" cy="9271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sz="2800" b="1" smtClean="0">
                <a:latin typeface="Times New Roman" pitchFamily="18" charset="0"/>
              </a:rPr>
              <a:t>Динамика запасов, уловов и ОДУ рыб </a:t>
            </a:r>
            <a:br>
              <a:rPr lang="ru-RU" sz="2800" b="1" smtClean="0">
                <a:latin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</a:rPr>
              <a:t>на дагестанском побережье</a:t>
            </a:r>
            <a:endParaRPr lang="ru-RU" b="1" smtClean="0"/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2438" y="1244600"/>
          <a:ext cx="8369300" cy="511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4151" name="Объект 3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80578" name="CorelDRAW" r:id="rId4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5C970-0987-4FFB-A970-2F88C85E4AAB}" type="slidenum">
              <a:rPr lang="ru-RU" sz="3600" smtClean="0"/>
              <a:pPr>
                <a:defRPr/>
              </a:pPr>
              <a:t>36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1295400"/>
            <a:ext cx="9144000" cy="5029200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722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384300"/>
          </a:xfrm>
        </p:spPr>
        <p:txBody>
          <a:bodyPr/>
          <a:lstStyle/>
          <a:p>
            <a:pPr eaLnBrk="1" hangingPunct="1">
              <a:lnSpc>
                <a:spcPts val="2600"/>
              </a:lnSpc>
            </a:pP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 Улов и улов на усилие полупроходных и речных </a:t>
            </a:r>
            <a:b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рыб в Северо-Западном и Северо-Каспийском рыбохозяйственных</a:t>
            </a: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подрайонах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34975" y="1636713"/>
          <a:ext cx="82740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7223" name="Объект 3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83650" name="CorelDRAW" r:id="rId4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5C970-0987-4FFB-A970-2F88C85E4AAB}" type="slidenum">
              <a:rPr lang="ru-RU" sz="3600" smtClean="0"/>
              <a:pPr>
                <a:defRPr/>
              </a:pPr>
              <a:t>37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4495800"/>
            <a:ext cx="9144000" cy="2362200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824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610600" cy="1143000"/>
          </a:xfrm>
        </p:spPr>
        <p:txBody>
          <a:bodyPr/>
          <a:lstStyle/>
          <a:p>
            <a:pPr eaLnBrk="1" hangingPunct="1">
              <a:lnSpc>
                <a:spcPts val="2600"/>
              </a:lnSpc>
            </a:pP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Видовой состав уловов полупроходных и речных</a:t>
            </a:r>
            <a:b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 рыб в Северо-Западном и Северо-Каспийском рыбохозяйственных</a:t>
            </a: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подрайонах, %</a:t>
            </a:r>
          </a:p>
        </p:txBody>
      </p:sp>
      <p:graphicFrame>
        <p:nvGraphicFramePr>
          <p:cNvPr id="13824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4300" y="1473200"/>
          <a:ext cx="8915400" cy="5065713"/>
        </p:xfrm>
        <a:graphic>
          <a:graphicData uri="http://schemas.openxmlformats.org/presentationml/2006/ole">
            <p:oleObj spid="_x0000_s284674" r:id="rId3" imgW="8913124" imgH="5066215" progId="Excel.Sheet.8">
              <p:embed/>
            </p:oleObj>
          </a:graphicData>
        </a:graphic>
      </p:graphicFrame>
      <p:graphicFrame>
        <p:nvGraphicFramePr>
          <p:cNvPr id="138247" name="Объект 3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84675" name="CorelDRAW" r:id="rId4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5C970-0987-4FFB-A970-2F88C85E4AAB}" type="slidenum">
              <a:rPr lang="ru-RU" sz="3600" smtClean="0"/>
              <a:pPr>
                <a:defRPr/>
              </a:pPr>
              <a:t>38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1066800"/>
            <a:ext cx="9144000" cy="5606534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92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6988"/>
          </a:xfrm>
        </p:spPr>
        <p:txBody>
          <a:bodyPr/>
          <a:lstStyle/>
          <a:p>
            <a:pPr eaLnBrk="1" hangingPunct="1">
              <a:lnSpc>
                <a:spcPts val="2600"/>
              </a:lnSpc>
            </a:pP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Показатели естественного воспроизводства полупроходных и речных рыб в прибрежной </a:t>
            </a:r>
            <a:b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rgbClr val="000000"/>
                </a:solidFill>
                <a:latin typeface="Times New Roman" pitchFamily="18" charset="0"/>
              </a:rPr>
              <a:t>зоне Калмыкии (2001-2012 гг.)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77800" y="1447800"/>
          <a:ext cx="86741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9271" name="Объект 3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85698" name="CorelDRAW" r:id="rId4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8F79-1A8D-43AE-AB87-6613B05A2CE9}" type="slidenum">
              <a:rPr lang="ru-RU" sz="3600" smtClean="0"/>
              <a:pPr>
                <a:defRPr/>
              </a:pPr>
              <a:t>39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2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3"/>
            <a:ext cx="9144000" cy="8636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Многолетняя динамика стока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 биогенных веществ</a:t>
            </a:r>
          </a:p>
        </p:txBody>
      </p:sp>
      <p:sp>
        <p:nvSpPr>
          <p:cNvPr id="9219" name="Line 174"/>
          <p:cNvSpPr>
            <a:spLocks noChangeShapeType="1"/>
          </p:cNvSpPr>
          <p:nvPr/>
        </p:nvSpPr>
        <p:spPr bwMode="auto">
          <a:xfrm>
            <a:off x="3275013" y="24241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0338" name="Group 98"/>
          <p:cNvGraphicFramePr>
            <a:graphicFrameLocks noGrp="1"/>
          </p:cNvGraphicFramePr>
          <p:nvPr/>
        </p:nvGraphicFramePr>
        <p:xfrm>
          <a:off x="179388" y="1344613"/>
          <a:ext cx="8785225" cy="4370400"/>
        </p:xfrm>
        <a:graphic>
          <a:graphicData uri="http://schemas.openxmlformats.org/drawingml/2006/table">
            <a:tbl>
              <a:tblPr/>
              <a:tblGrid>
                <a:gridCol w="2139950"/>
                <a:gridCol w="803275"/>
                <a:gridCol w="1068387"/>
                <a:gridCol w="812800"/>
                <a:gridCol w="1008063"/>
                <a:gridCol w="182562"/>
                <a:gridCol w="777875"/>
                <a:gridCol w="958850"/>
                <a:gridCol w="1033463"/>
              </a:tblGrid>
              <a:tr h="4572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 исследований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</a:t>
                      </a:r>
                      <a:r>
                        <a:rPr kumimoji="1" lang="ru-RU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1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 орг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kumimoji="1" lang="ru-RU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1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kumimoji="1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1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kumimoji="1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</a:t>
                      </a:r>
                      <a:endParaRPr kumimoji="1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т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1970-1989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20,4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34,1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1990-1999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131,8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2000-2009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9,43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59,6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302" name="Номер слайда 1"/>
          <p:cNvSpPr txBox="1">
            <a:spLocks noGrp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/>
            <a:endParaRPr lang="ru-RU" sz="4000" b="1">
              <a:solidFill>
                <a:srgbClr val="070C17"/>
              </a:solidFill>
              <a:latin typeface="Times New Roman" pitchFamily="18" charset="0"/>
            </a:endParaRPr>
          </a:p>
        </p:txBody>
      </p:sp>
      <p:graphicFrame>
        <p:nvGraphicFramePr>
          <p:cNvPr id="9303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162818" name="CorelDRAW" r:id="rId4" imgW="7596360" imgH="9488880" progId="">
              <p:embed/>
            </p:oleObj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4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64" y="1125538"/>
            <a:ext cx="82804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FFFF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lnSpc>
                <a:spcPts val="3200"/>
              </a:lnSpc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Воспроизводственный комплекс осетровых видов рыб Волго-Каспийского бассейна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148" name="AutoShape 3"/>
          <p:cNvSpPr>
            <a:spLocks noChangeArrowheads="1"/>
          </p:cNvSpPr>
          <p:nvPr/>
        </p:nvSpPr>
        <p:spPr bwMode="auto">
          <a:xfrm>
            <a:off x="2617788" y="4437112"/>
            <a:ext cx="3943350" cy="1274763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15840">
            <a:solidFill>
              <a:srgbClr val="010199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b="0" dirty="0">
                <a:solidFill>
                  <a:srgbClr val="000000"/>
                </a:solidFill>
              </a:rPr>
              <a:t>Фактический ежегодный выпуск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23 млн </a:t>
            </a:r>
            <a:r>
              <a:rPr lang="ru-RU" sz="2000" dirty="0">
                <a:solidFill>
                  <a:srgbClr val="FF0000"/>
                </a:solidFill>
              </a:rPr>
              <a:t>шт.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b="0" dirty="0">
                <a:solidFill>
                  <a:srgbClr val="000000"/>
                </a:solidFill>
              </a:rPr>
              <a:t>молоди осетровых</a:t>
            </a: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292100" y="1341438"/>
            <a:ext cx="2686050" cy="935037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15840">
            <a:solidFill>
              <a:srgbClr val="010199"/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 anchor="ctr"/>
          <a:lstStyle/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Астраханская область</a:t>
            </a: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700" b="0" dirty="0">
                <a:solidFill>
                  <a:srgbClr val="000000"/>
                </a:solidFill>
              </a:rPr>
              <a:t> 6 ОРЗ проектная мощность</a:t>
            </a: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700" b="0" dirty="0">
                <a:solidFill>
                  <a:srgbClr val="000000"/>
                </a:solidFill>
              </a:rPr>
              <a:t>80 </a:t>
            </a:r>
            <a:r>
              <a:rPr lang="ru-RU" sz="1700" b="0" dirty="0" smtClean="0">
                <a:solidFill>
                  <a:srgbClr val="000000"/>
                </a:solidFill>
              </a:rPr>
              <a:t>млн </a:t>
            </a:r>
            <a:r>
              <a:rPr lang="ru-RU" sz="1700" b="0" dirty="0">
                <a:solidFill>
                  <a:srgbClr val="000000"/>
                </a:solidFill>
              </a:rPr>
              <a:t>молоди осетровых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50" name="Line 8"/>
          <p:cNvSpPr>
            <a:spLocks noChangeShapeType="1"/>
          </p:cNvSpPr>
          <p:nvPr/>
        </p:nvSpPr>
        <p:spPr bwMode="auto">
          <a:xfrm>
            <a:off x="2554288" y="2403475"/>
            <a:ext cx="595312" cy="388938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 type="triangl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3084513" y="1341438"/>
            <a:ext cx="2997200" cy="935037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15840">
            <a:solidFill>
              <a:srgbClr val="010199"/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 anchor="ctr"/>
          <a:lstStyle/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Волгоградская область</a:t>
            </a: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700" b="0" dirty="0">
                <a:solidFill>
                  <a:srgbClr val="000000"/>
                </a:solidFill>
              </a:rPr>
              <a:t>1 ОРЗ проектная мощность</a:t>
            </a: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700" b="0" dirty="0">
                <a:solidFill>
                  <a:srgbClr val="000000"/>
                </a:solidFill>
              </a:rPr>
              <a:t>3,2 </a:t>
            </a:r>
            <a:r>
              <a:rPr lang="ru-RU" sz="1700" b="0" dirty="0" smtClean="0">
                <a:solidFill>
                  <a:srgbClr val="000000"/>
                </a:solidFill>
              </a:rPr>
              <a:t>млн </a:t>
            </a:r>
            <a:r>
              <a:rPr lang="ru-RU" sz="1700" b="0" dirty="0">
                <a:solidFill>
                  <a:srgbClr val="000000"/>
                </a:solidFill>
              </a:rPr>
              <a:t>молоди осетровых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207125" y="1341438"/>
            <a:ext cx="2757488" cy="935037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15840">
            <a:solidFill>
              <a:srgbClr val="010199"/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 anchor="ctr"/>
          <a:lstStyle/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Республика Дагестан</a:t>
            </a: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700" b="0" dirty="0">
                <a:solidFill>
                  <a:srgbClr val="000000"/>
                </a:solidFill>
              </a:rPr>
              <a:t>2 ОРЗ проектная мощность</a:t>
            </a:r>
          </a:p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700" b="0" dirty="0">
                <a:solidFill>
                  <a:srgbClr val="000000"/>
                </a:solidFill>
              </a:rPr>
              <a:t>6,0  </a:t>
            </a:r>
            <a:r>
              <a:rPr lang="ru-RU" sz="1700" b="0" dirty="0" smtClean="0">
                <a:solidFill>
                  <a:srgbClr val="000000"/>
                </a:solidFill>
              </a:rPr>
              <a:t>млн </a:t>
            </a:r>
            <a:r>
              <a:rPr lang="ru-RU" sz="1700" b="0" dirty="0">
                <a:solidFill>
                  <a:srgbClr val="000000"/>
                </a:solidFill>
              </a:rPr>
              <a:t>молоди осетровых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53" name="AutoShape 3"/>
          <p:cNvSpPr>
            <a:spLocks noChangeArrowheads="1"/>
          </p:cNvSpPr>
          <p:nvPr/>
        </p:nvSpPr>
        <p:spPr bwMode="auto">
          <a:xfrm>
            <a:off x="2852738" y="2941638"/>
            <a:ext cx="3354387" cy="992187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15840">
            <a:solidFill>
              <a:srgbClr val="010199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b="0" dirty="0">
                <a:solidFill>
                  <a:srgbClr val="000000"/>
                </a:solidFill>
              </a:rPr>
              <a:t>Общий </a:t>
            </a:r>
            <a:r>
              <a:rPr lang="ru-RU" sz="2000" b="0" dirty="0" err="1">
                <a:solidFill>
                  <a:srgbClr val="000000"/>
                </a:solidFill>
              </a:rPr>
              <a:t>прудовый</a:t>
            </a:r>
            <a:r>
              <a:rPr lang="ru-RU" sz="2000" b="0" dirty="0">
                <a:solidFill>
                  <a:srgbClr val="000000"/>
                </a:solidFill>
              </a:rPr>
              <a:t> фонд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b="0" dirty="0">
                <a:solidFill>
                  <a:srgbClr val="000000"/>
                </a:solidFill>
              </a:rPr>
              <a:t> 1074 га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b="0" dirty="0">
                <a:solidFill>
                  <a:srgbClr val="000000"/>
                </a:solidFill>
              </a:rPr>
              <a:t>90 </a:t>
            </a:r>
            <a:r>
              <a:rPr lang="ru-RU" sz="2000" b="0" dirty="0" smtClean="0">
                <a:solidFill>
                  <a:srgbClr val="000000"/>
                </a:solidFill>
              </a:rPr>
              <a:t>млн </a:t>
            </a:r>
            <a:r>
              <a:rPr lang="ru-RU" sz="2000" b="0" dirty="0">
                <a:solidFill>
                  <a:srgbClr val="000000"/>
                </a:solidFill>
              </a:rPr>
              <a:t>молоди осетровых</a:t>
            </a:r>
          </a:p>
        </p:txBody>
      </p:sp>
      <p:sp>
        <p:nvSpPr>
          <p:cNvPr id="6154" name="Line 9"/>
          <p:cNvSpPr>
            <a:spLocks noChangeShapeType="1"/>
          </p:cNvSpPr>
          <p:nvPr/>
        </p:nvSpPr>
        <p:spPr bwMode="auto">
          <a:xfrm flipH="1">
            <a:off x="6081713" y="2528888"/>
            <a:ext cx="479425" cy="361950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 type="triangl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sp>
        <p:nvSpPr>
          <p:cNvPr id="6155" name="Line 9"/>
          <p:cNvSpPr>
            <a:spLocks noChangeShapeType="1"/>
          </p:cNvSpPr>
          <p:nvPr/>
        </p:nvSpPr>
        <p:spPr bwMode="auto">
          <a:xfrm flipH="1">
            <a:off x="4572000" y="2493963"/>
            <a:ext cx="0" cy="431800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 type="triangl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sp>
        <p:nvSpPr>
          <p:cNvPr id="6156" name="Line 9"/>
          <p:cNvSpPr>
            <a:spLocks noChangeShapeType="1"/>
          </p:cNvSpPr>
          <p:nvPr/>
        </p:nvSpPr>
        <p:spPr bwMode="auto">
          <a:xfrm flipH="1">
            <a:off x="4572000" y="4005312"/>
            <a:ext cx="0" cy="431800"/>
          </a:xfrm>
          <a:prstGeom prst="line">
            <a:avLst/>
          </a:prstGeom>
          <a:noFill/>
          <a:ln w="72000">
            <a:solidFill>
              <a:srgbClr val="FFFF00"/>
            </a:solidFill>
            <a:round/>
            <a:headEnd/>
            <a:tailEnd type="triangl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pPr>
              <a:defRPr/>
            </a:pPr>
            <a:fld id="{9653E633-956F-48BA-8627-2023774E415E}" type="slidenum">
              <a:rPr lang="ru-RU" sz="4800" smtClean="0"/>
              <a:pPr>
                <a:defRPr/>
              </a:pPr>
              <a:t>40</a:t>
            </a:fld>
            <a:endParaRPr lang="ru-RU" sz="4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4101" grpId="0" animBg="1"/>
      <p:bldP spid="6150" grpId="0" animBg="1"/>
      <p:bldP spid="12" grpId="0" animBg="1"/>
      <p:bldP spid="13" grpId="0" animBg="1"/>
      <p:bldP spid="6153" grpId="0" animBg="1"/>
      <p:bldP spid="6154" grpId="0" animBg="1"/>
      <p:bldP spid="6155" grpId="0" animBg="1"/>
      <p:bldP spid="61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905000" y="5562600"/>
            <a:ext cx="5257800" cy="1600200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38200"/>
            <a:ext cx="9144000" cy="5835134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28" name="Rectangle 2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sz="3200" b="1" smtClean="0">
                <a:latin typeface="Times New Roman" pitchFamily="18" charset="0"/>
              </a:rPr>
              <a:t>Выпуск молоди осетровых </a:t>
            </a:r>
            <a:br>
              <a:rPr lang="ru-RU" sz="3200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рыбоводными заводами России</a:t>
            </a:r>
          </a:p>
        </p:txBody>
      </p:sp>
      <p:graphicFrame>
        <p:nvGraphicFramePr>
          <p:cNvPr id="30729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-26988" y="1268413"/>
          <a:ext cx="9194801" cy="5613400"/>
        </p:xfrm>
        <a:graphic>
          <a:graphicData uri="http://schemas.openxmlformats.org/presentationml/2006/ole">
            <p:oleObj spid="_x0000_s293890" r:id="rId3" imgW="9199661" imgH="5614903" progId="Excel.Sheet.8">
              <p:embed/>
            </p:oleObj>
          </a:graphicData>
        </a:graphic>
      </p:graphicFrame>
      <p:graphicFrame>
        <p:nvGraphicFramePr>
          <p:cNvPr id="30730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293891" name="CorelDRAW" r:id="rId4" imgW="7596360" imgH="9488880" progId="">
              <p:embed/>
            </p:oleObj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41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914400"/>
            <a:ext cx="9144000" cy="5574268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65" name="Text Box 1"/>
          <p:cNvSpPr txBox="1">
            <a:spLocks noChangeArrowheads="1"/>
          </p:cNvSpPr>
          <p:nvPr/>
        </p:nvSpPr>
        <p:spPr bwMode="auto">
          <a:xfrm>
            <a:off x="0" y="55563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ts val="3000"/>
              </a:lnSpc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Выпуск молоди белорыбицы рыбоводными предприятиями дельты Волги </a:t>
            </a:r>
          </a:p>
        </p:txBody>
      </p:sp>
      <p:sp>
        <p:nvSpPr>
          <p:cNvPr id="40966" name="Прямоугольник 3"/>
          <p:cNvSpPr>
            <a:spLocks noChangeArrowheads="1"/>
          </p:cNvSpPr>
          <p:nvPr/>
        </p:nvSpPr>
        <p:spPr bwMode="auto">
          <a:xfrm>
            <a:off x="1651000" y="1074738"/>
            <a:ext cx="1100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млн экз.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67" name="Диаграмма 5"/>
          <p:cNvGraphicFramePr>
            <a:graphicFrameLocks/>
          </p:cNvGraphicFramePr>
          <p:nvPr/>
        </p:nvGraphicFramePr>
        <p:xfrm>
          <a:off x="635000" y="1208088"/>
          <a:ext cx="7645400" cy="5130800"/>
        </p:xfrm>
        <a:graphic>
          <a:graphicData uri="http://schemas.openxmlformats.org/presentationml/2006/ole">
            <p:oleObj spid="_x0000_s304130" r:id="rId4" imgW="7645047" imgH="5133277" progId="Excel.Sheet.8">
              <p:embed/>
            </p:oleObj>
          </a:graphicData>
        </a:graphic>
      </p:graphicFrame>
      <p:graphicFrame>
        <p:nvGraphicFramePr>
          <p:cNvPr id="40968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304131" name="CorelDRAW" r:id="rId5" imgW="7596360" imgH="9488880" progId="">
              <p:embed/>
            </p:oleObj>
          </a:graphicData>
        </a:graphic>
      </p:graphicFrame>
      <p:sp>
        <p:nvSpPr>
          <p:cNvPr id="40970" name="TextBox 2"/>
          <p:cNvSpPr txBox="1">
            <a:spLocks noChangeArrowheads="1"/>
          </p:cNvSpPr>
          <p:nvPr/>
        </p:nvSpPr>
        <p:spPr bwMode="auto">
          <a:xfrm>
            <a:off x="7696200" y="5414963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42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smtClean="0">
                <a:latin typeface="Times New Roman" pitchFamily="18" charset="0"/>
              </a:rPr>
              <a:t>Возрастная структура нерестовой части популяции сельди-черноспинки</a:t>
            </a:r>
          </a:p>
        </p:txBody>
      </p:sp>
      <p:graphicFrame>
        <p:nvGraphicFramePr>
          <p:cNvPr id="702545" name="Group 81"/>
          <p:cNvGraphicFramePr>
            <a:graphicFrameLocks noGrp="1"/>
          </p:cNvGraphicFramePr>
          <p:nvPr>
            <p:ph idx="4294967295"/>
          </p:nvPr>
        </p:nvGraphicFramePr>
        <p:xfrm>
          <a:off x="458788" y="1524000"/>
          <a:ext cx="8224838" cy="4082417"/>
        </p:xfrm>
        <a:graphic>
          <a:graphicData uri="http://schemas.openxmlformats.org/drawingml/2006/table">
            <a:tbl>
              <a:tblPr/>
              <a:tblGrid>
                <a:gridCol w="984250"/>
                <a:gridCol w="981075"/>
                <a:gridCol w="984250"/>
                <a:gridCol w="982663"/>
                <a:gridCol w="982662"/>
                <a:gridCol w="984250"/>
                <a:gridCol w="804863"/>
                <a:gridCol w="1520825"/>
              </a:tblGrid>
              <a:tr h="457200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Возраст, лет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28,9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19,3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26,5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137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305154" name="CorelDRAW" r:id="rId3" imgW="7596360" imgH="9488880" progId="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43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76200" y="1143000"/>
            <a:ext cx="9372600" cy="5243513"/>
          </a:xfrm>
          <a:prstGeom prst="round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109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76300"/>
          </a:xfrm>
        </p:spPr>
        <p:txBody>
          <a:bodyPr/>
          <a:lstStyle/>
          <a:p>
            <a:pPr eaLnBrk="1" hangingPunct="1">
              <a:lnSpc>
                <a:spcPts val="2800"/>
              </a:lnSpc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Биомасса нерестовой части популяции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сельди-черноспинки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535488" y="1752600"/>
            <a:ext cx="3543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latin typeface="Times New Roman" pitchFamily="18" charset="0"/>
                <a:cs typeface="Times New Roman" pitchFamily="18" charset="0"/>
              </a:rPr>
              <a:t>ОДУ 200 т</a:t>
            </a:r>
          </a:p>
        </p:txBody>
      </p:sp>
      <p:graphicFrame>
        <p:nvGraphicFramePr>
          <p:cNvPr id="47113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306178" name="CorelDRAW" r:id="rId3" imgW="7596360" imgH="9488880" progId="">
              <p:embed/>
            </p:oleObj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827584" y="2420888"/>
          <a:ext cx="741682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117" name="TextBox 5"/>
          <p:cNvSpPr txBox="1">
            <a:spLocks noChangeArrowheads="1"/>
          </p:cNvSpPr>
          <p:nvPr/>
        </p:nvSpPr>
        <p:spPr bwMode="auto">
          <a:xfrm>
            <a:off x="228600" y="2133600"/>
            <a:ext cx="1173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тыс. т</a:t>
            </a:r>
          </a:p>
        </p:txBody>
      </p:sp>
      <p:sp>
        <p:nvSpPr>
          <p:cNvPr id="47118" name="TextBox 8"/>
          <p:cNvSpPr txBox="1">
            <a:spLocks noChangeArrowheads="1"/>
          </p:cNvSpPr>
          <p:nvPr/>
        </p:nvSpPr>
        <p:spPr bwMode="auto">
          <a:xfrm>
            <a:off x="8001000" y="6019800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годы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44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5664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311610"/>
            <a:ext cx="9255868" cy="642713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46981"/>
            <a:ext cx="8229600" cy="12858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b="1" i="1" dirty="0" smtClean="0"/>
              <a:t>Затраты на </a:t>
            </a:r>
            <a:r>
              <a:rPr lang="ru-RU" sz="1600" b="1" i="1" dirty="0" err="1" smtClean="0"/>
              <a:t>рыбохозяйственную</a:t>
            </a:r>
            <a:r>
              <a:rPr lang="ru-RU" sz="1600" b="1" i="1" dirty="0" smtClean="0"/>
              <a:t> мелиорацию, заложенные в стоимость одного килограмма товарной рыбы, существенно ниже, чем затраты на искусственное воспроизводство.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5000568"/>
            <a:ext cx="8229600" cy="1649412"/>
          </a:xfrm>
        </p:spPr>
        <p:txBody>
          <a:bodyPr>
            <a:noAutofit/>
          </a:bodyPr>
          <a:lstStyle/>
          <a:p>
            <a:pPr algn="just">
              <a:buFontTx/>
              <a:buNone/>
              <a:defRPr/>
            </a:pPr>
            <a:r>
              <a:rPr lang="ru-RU" sz="1600" b="1" i="1" dirty="0" smtClean="0">
                <a:solidFill>
                  <a:srgbClr val="FFFF00"/>
                </a:solidFill>
              </a:rPr>
              <a:t>Проведение мелиоративных работ в дельте Волги позволит повысить продуктивность нерестилищ в среднем до 2,7 ц/га. Это приведет к увеличению ежегодных уловов крупных и мелких пресноводных рыб на 20-25 тыс. т, что в денежном выражении составит около 2 млрд руб. ежегодно.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456760" y="-27384"/>
            <a:ext cx="8229600" cy="677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Рыбохозяйственная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мелиорация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34200" y="6455742"/>
            <a:ext cx="2133600" cy="365125"/>
          </a:xfrm>
        </p:spPr>
        <p:txBody>
          <a:bodyPr/>
          <a:lstStyle/>
          <a:p>
            <a:pPr>
              <a:defRPr/>
            </a:pPr>
            <a:fld id="{9653E633-956F-48BA-8627-2023774E415E}" type="slidenum">
              <a:rPr lang="ru-RU" sz="4800" smtClean="0"/>
              <a:pPr>
                <a:defRPr/>
              </a:pPr>
              <a:t>45</a:t>
            </a:fld>
            <a:endParaRPr lang="ru-RU" sz="4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IMG_0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907792"/>
            <a:ext cx="5925312" cy="3950208"/>
          </a:xfrm>
          <a:prstGeom prst="rect">
            <a:avLst/>
          </a:prstGeom>
          <a:noFill/>
        </p:spPr>
      </p:pic>
      <p:pic>
        <p:nvPicPr>
          <p:cNvPr id="16387" name="Picture 3" descr="G:\IMG_0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040" y="1124744"/>
            <a:ext cx="3857620" cy="2571747"/>
          </a:xfrm>
          <a:prstGeom prst="rect">
            <a:avLst/>
          </a:prstGeom>
          <a:noFill/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8153400" y="60960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3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Начало работ по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рыбохозяйственной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мелиорации в 2012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pPr>
              <a:defRPr/>
            </a:pPr>
            <a:fld id="{9653E633-956F-48BA-8627-2023774E415E}" type="slidenum">
              <a:rPr lang="ru-RU" sz="4800" smtClean="0"/>
              <a:pPr>
                <a:defRPr/>
              </a:pPr>
              <a:t>46</a:t>
            </a:fld>
            <a:endParaRPr lang="ru-RU" sz="4800" dirty="0"/>
          </a:p>
        </p:txBody>
      </p:sp>
      <p:pic>
        <p:nvPicPr>
          <p:cNvPr id="16389" name="Picture 5" descr="G:\к визиту Федорова\dscf4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977859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863641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3000372"/>
            <a:ext cx="7879016" cy="92333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49213"/>
            <a:ext cx="8750300" cy="427037"/>
          </a:xfr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ru-RU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Биогенные вещества в Северном Каспии</a:t>
            </a:r>
          </a:p>
        </p:txBody>
      </p:sp>
      <p:sp>
        <p:nvSpPr>
          <p:cNvPr id="63491" name="Text Box 22"/>
          <p:cNvSpPr txBox="1">
            <a:spLocks noChangeArrowheads="1"/>
          </p:cNvSpPr>
          <p:nvPr/>
        </p:nvSpPr>
        <p:spPr bwMode="auto">
          <a:xfrm>
            <a:off x="539750" y="981075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kumimoji="1" lang="ru-RU">
              <a:latin typeface="Times New Roman" pitchFamily="18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651500" y="639763"/>
            <a:ext cx="3206750" cy="6083300"/>
            <a:chOff x="158" y="391"/>
            <a:chExt cx="2020" cy="3832"/>
          </a:xfrm>
        </p:grpSpPr>
        <p:pic>
          <p:nvPicPr>
            <p:cNvPr id="63509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391"/>
              <a:ext cx="2020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10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16"/>
              <a:ext cx="2020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" y="2795"/>
              <a:ext cx="2020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301" name="Text Box 4"/>
          <p:cNvSpPr txBox="1">
            <a:spLocks noChangeArrowheads="1"/>
          </p:cNvSpPr>
          <p:nvPr/>
        </p:nvSpPr>
        <p:spPr bwMode="auto">
          <a:xfrm>
            <a:off x="5795963" y="4365625"/>
            <a:ext cx="1009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sz="3200" b="1">
                <a:solidFill>
                  <a:srgbClr val="800000"/>
                </a:solidFill>
                <a:latin typeface="Times New Roman" pitchFamily="18" charset="0"/>
              </a:rPr>
              <a:t>Si</a:t>
            </a:r>
            <a:endParaRPr kumimoji="1" lang="ru-RU" sz="3200" b="1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12302" name="WordArt 14"/>
          <p:cNvSpPr>
            <a:spLocks noChangeArrowheads="1" noChangeShapeType="1" noTextEdit="1"/>
          </p:cNvSpPr>
          <p:nvPr/>
        </p:nvSpPr>
        <p:spPr bwMode="auto">
          <a:xfrm>
            <a:off x="4065588" y="2205038"/>
            <a:ext cx="1370012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A0AFF"/>
                </a:solidFill>
                <a:latin typeface="Impact"/>
              </a:rPr>
              <a:t>1998-2005</a:t>
            </a:r>
          </a:p>
        </p:txBody>
      </p:sp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4211638" y="2924175"/>
            <a:ext cx="1370012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2006-2011</a:t>
            </a:r>
          </a:p>
        </p:txBody>
      </p:sp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4211638" y="3573463"/>
            <a:ext cx="863600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Impact"/>
              </a:rPr>
              <a:t>2012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6913" y="6481763"/>
            <a:ext cx="2133600" cy="476250"/>
          </a:xfrm>
        </p:spPr>
        <p:txBody>
          <a:bodyPr/>
          <a:lstStyle/>
          <a:p>
            <a:pPr>
              <a:defRPr/>
            </a:pPr>
            <a:fld id="{F850F833-30A0-4308-94C2-AD33797192CF}" type="slidenum">
              <a:rPr lang="ru-RU" sz="4000" b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5</a:t>
            </a:fld>
            <a:endParaRPr lang="ru-RU" sz="4000" b="1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498" name="Object 19"/>
          <p:cNvGraphicFramePr>
            <a:graphicFrameLocks noChangeAspect="1"/>
          </p:cNvGraphicFramePr>
          <p:nvPr/>
        </p:nvGraphicFramePr>
        <p:xfrm>
          <a:off x="-36513" y="404813"/>
          <a:ext cx="4217988" cy="2470150"/>
        </p:xfrm>
        <a:graphic>
          <a:graphicData uri="http://schemas.openxmlformats.org/presentationml/2006/ole">
            <p:oleObj spid="_x0000_s288770" name="Диаграмма" r:id="rId7" imgW="4686424" imgH="2743380" progId="Excel.Sheet.8">
              <p:embed/>
            </p:oleObj>
          </a:graphicData>
        </a:graphic>
      </p:graphicFrame>
      <p:graphicFrame>
        <p:nvGraphicFramePr>
          <p:cNvPr id="63499" name="Object 21"/>
          <p:cNvGraphicFramePr>
            <a:graphicFrameLocks noChangeAspect="1"/>
          </p:cNvGraphicFramePr>
          <p:nvPr/>
        </p:nvGraphicFramePr>
        <p:xfrm>
          <a:off x="34925" y="2395538"/>
          <a:ext cx="4056063" cy="2473325"/>
        </p:xfrm>
        <a:graphic>
          <a:graphicData uri="http://schemas.openxmlformats.org/presentationml/2006/ole">
            <p:oleObj spid="_x0000_s288771" name="Диаграмма" r:id="rId8" imgW="4686424" imgH="2743380" progId="Excel.Sheet.8">
              <p:embed/>
            </p:oleObj>
          </a:graphicData>
        </a:graphic>
      </p:graphicFrame>
      <p:graphicFrame>
        <p:nvGraphicFramePr>
          <p:cNvPr id="63500" name="Object 22"/>
          <p:cNvGraphicFramePr>
            <a:graphicFrameLocks noChangeAspect="1"/>
          </p:cNvGraphicFramePr>
          <p:nvPr/>
        </p:nvGraphicFramePr>
        <p:xfrm>
          <a:off x="0" y="4487863"/>
          <a:ext cx="4092575" cy="2441575"/>
        </p:xfrm>
        <a:graphic>
          <a:graphicData uri="http://schemas.openxmlformats.org/presentationml/2006/ole">
            <p:oleObj spid="_x0000_s288772" name="Диаграмма" r:id="rId9" imgW="4686424" imgH="2743380" progId="Excel.Sheet.8">
              <p:embed/>
            </p:oleObj>
          </a:graphicData>
        </a:graphic>
      </p:graphicFrame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795963" y="476250"/>
            <a:ext cx="15128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sz="3200" b="1">
                <a:solidFill>
                  <a:srgbClr val="800000"/>
                </a:solidFill>
                <a:latin typeface="Times New Roman" pitchFamily="18" charset="0"/>
              </a:rPr>
              <a:t>P</a:t>
            </a:r>
            <a:r>
              <a:rPr kumimoji="1" lang="ru-RU" sz="3200" b="1">
                <a:solidFill>
                  <a:srgbClr val="800000"/>
                </a:solidFill>
                <a:latin typeface="Times New Roman" pitchFamily="18" charset="0"/>
              </a:rPr>
              <a:t> мин.</a:t>
            </a:r>
          </a:p>
        </p:txBody>
      </p:sp>
      <p:sp>
        <p:nvSpPr>
          <p:cNvPr id="12300" name="Text Box 4"/>
          <p:cNvSpPr txBox="1">
            <a:spLocks noChangeArrowheads="1"/>
          </p:cNvSpPr>
          <p:nvPr/>
        </p:nvSpPr>
        <p:spPr bwMode="auto">
          <a:xfrm>
            <a:off x="5795963" y="2420938"/>
            <a:ext cx="1549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sz="3200" b="1">
                <a:solidFill>
                  <a:srgbClr val="800000"/>
                </a:solidFill>
                <a:latin typeface="Times New Roman" pitchFamily="18" charset="0"/>
              </a:rPr>
              <a:t>N</a:t>
            </a:r>
            <a:r>
              <a:rPr kumimoji="1" lang="ru-RU" sz="3200" b="1">
                <a:solidFill>
                  <a:srgbClr val="800000"/>
                </a:solidFill>
                <a:latin typeface="Times New Roman" pitchFamily="18" charset="0"/>
              </a:rPr>
              <a:t> мин.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1249363" y="620713"/>
            <a:ext cx="20986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000">
                <a:solidFill>
                  <a:srgbClr val="FFFF99"/>
                </a:solidFill>
                <a:latin typeface="Arial Black" pitchFamily="34" charset="0"/>
              </a:rPr>
              <a:t>Фосфор мин.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1116013" y="2671763"/>
            <a:ext cx="2438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000">
                <a:solidFill>
                  <a:srgbClr val="FFFF00"/>
                </a:solidFill>
                <a:latin typeface="Arial Black" pitchFamily="34" charset="0"/>
              </a:rPr>
              <a:t>Кремнекислота</a:t>
            </a: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1536700" y="4724400"/>
            <a:ext cx="15954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000">
                <a:solidFill>
                  <a:srgbClr val="FFFF99"/>
                </a:solidFill>
                <a:latin typeface="Arial Black" pitchFamily="34" charset="0"/>
              </a:rPr>
              <a:t>Азот мин.</a:t>
            </a:r>
          </a:p>
        </p:txBody>
      </p:sp>
      <p:sp>
        <p:nvSpPr>
          <p:cNvPr id="63506" name="Oval 30"/>
          <p:cNvSpPr>
            <a:spLocks noChangeArrowheads="1"/>
          </p:cNvSpPr>
          <p:nvPr/>
        </p:nvSpPr>
        <p:spPr bwMode="auto">
          <a:xfrm>
            <a:off x="6588125" y="1700213"/>
            <a:ext cx="720725" cy="360362"/>
          </a:xfrm>
          <a:prstGeom prst="ellipse">
            <a:avLst/>
          </a:prstGeom>
          <a:solidFill>
            <a:srgbClr val="FF0000">
              <a:alpha val="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07" name="Oval 31"/>
          <p:cNvSpPr>
            <a:spLocks noChangeArrowheads="1"/>
          </p:cNvSpPr>
          <p:nvPr/>
        </p:nvSpPr>
        <p:spPr bwMode="auto">
          <a:xfrm>
            <a:off x="6227763" y="3644900"/>
            <a:ext cx="720725" cy="360363"/>
          </a:xfrm>
          <a:prstGeom prst="ellipse">
            <a:avLst/>
          </a:prstGeom>
          <a:solidFill>
            <a:srgbClr val="FF0000">
              <a:alpha val="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08" name="Oval 32"/>
          <p:cNvSpPr>
            <a:spLocks noChangeArrowheads="1"/>
          </p:cNvSpPr>
          <p:nvPr/>
        </p:nvSpPr>
        <p:spPr bwMode="auto">
          <a:xfrm>
            <a:off x="6156325" y="5516563"/>
            <a:ext cx="720725" cy="360362"/>
          </a:xfrm>
          <a:prstGeom prst="ellipse">
            <a:avLst/>
          </a:prstGeom>
          <a:solidFill>
            <a:srgbClr val="FF0000">
              <a:alpha val="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/>
      <p:bldP spid="12301" grpId="0"/>
      <p:bldP spid="12302" grpId="0" animBg="1"/>
      <p:bldP spid="12303" grpId="0" animBg="1"/>
      <p:bldP spid="12304" grpId="0" animBg="1"/>
      <p:bldP spid="12291" grpId="0"/>
      <p:bldP spid="12300" grpId="0"/>
      <p:bldP spid="63511" grpId="0"/>
      <p:bldP spid="63512" grpId="0"/>
      <p:bldP spid="635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Содержание загрязняющих веществ в водах Среднего и Южного Каспия, июнь</a:t>
            </a:r>
          </a:p>
        </p:txBody>
      </p:sp>
      <p:sp>
        <p:nvSpPr>
          <p:cNvPr id="74755" name="Rectangle 9"/>
          <p:cNvSpPr>
            <a:spLocks noChangeArrowheads="1"/>
          </p:cNvSpPr>
          <p:nvPr/>
        </p:nvSpPr>
        <p:spPr bwMode="auto">
          <a:xfrm>
            <a:off x="827088" y="1844675"/>
            <a:ext cx="96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rgbClr val="000000"/>
              </a:buClr>
              <a:buSzPct val="90000"/>
              <a:buFont typeface="Wingdings" pitchFamily="2" charset="2"/>
              <a:buNone/>
            </a:pPr>
            <a:r>
              <a:rPr lang="ru-RU" sz="2800" b="1">
                <a:solidFill>
                  <a:srgbClr val="000000"/>
                </a:solidFill>
                <a:latin typeface="Times New Roman" pitchFamily="18" charset="0"/>
              </a:rPr>
              <a:t>ЭНУ</a:t>
            </a:r>
          </a:p>
        </p:txBody>
      </p:sp>
      <p:sp>
        <p:nvSpPr>
          <p:cNvPr id="74756" name="Rectangle 16"/>
          <p:cNvSpPr>
            <a:spLocks noChangeArrowheads="1"/>
          </p:cNvSpPr>
          <p:nvPr/>
        </p:nvSpPr>
        <p:spPr bwMode="auto">
          <a:xfrm>
            <a:off x="2987675" y="1412875"/>
            <a:ext cx="638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rgbClr val="000000"/>
              </a:buClr>
              <a:buSzPct val="90000"/>
              <a:buFont typeface="Wingdings" pitchFamily="2" charset="2"/>
              <a:buNone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Hg</a:t>
            </a:r>
            <a:endParaRPr lang="ru-RU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19" name="Picture 15" descr="D:\В СЕТИ\КАРТЫ_ТОКИК\СРЮЖ\июнь_2012_эн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2636838"/>
            <a:ext cx="25368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3" descr="D:\В СЕТИ\КАРТЫ_ТОКИК\СРЮЖ\июнь_2012_ртут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2513" y="1844675"/>
            <a:ext cx="25368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0" name="Oval 20"/>
          <p:cNvSpPr>
            <a:spLocks noChangeArrowheads="1"/>
          </p:cNvSpPr>
          <p:nvPr/>
        </p:nvSpPr>
        <p:spPr bwMode="auto">
          <a:xfrm rot="-8308388">
            <a:off x="504825" y="3914775"/>
            <a:ext cx="2008188" cy="6477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0" name="Rectangle 15"/>
          <p:cNvSpPr>
            <a:spLocks noChangeArrowheads="1"/>
          </p:cNvSpPr>
          <p:nvPr/>
        </p:nvSpPr>
        <p:spPr bwMode="auto">
          <a:xfrm>
            <a:off x="7885113" y="2420938"/>
            <a:ext cx="55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rgbClr val="000000"/>
              </a:buClr>
              <a:buSzPct val="90000"/>
              <a:buFont typeface="Wingdings" pitchFamily="2" charset="2"/>
              <a:buNone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Fe</a:t>
            </a:r>
            <a:endParaRPr lang="ru-RU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22" name="Picture 16" descr="D:\В СЕТИ\КАРТЫ_ТОКИК\СРЮЖ\июнь_2012_цин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565400"/>
            <a:ext cx="253682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2" name="Rectangle 16"/>
          <p:cNvSpPr>
            <a:spLocks noChangeArrowheads="1"/>
          </p:cNvSpPr>
          <p:nvPr/>
        </p:nvSpPr>
        <p:spPr bwMode="auto">
          <a:xfrm>
            <a:off x="5292725" y="1844675"/>
            <a:ext cx="61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rgbClr val="000000"/>
              </a:buClr>
              <a:buSzPct val="90000"/>
              <a:buFont typeface="Wingdings" pitchFamily="2" charset="2"/>
              <a:buNone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Zn</a:t>
            </a:r>
            <a:endParaRPr lang="ru-RU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24" name="Picture 12" descr="D:\В СЕТИ\КАРТЫ_ТОКИК\СРЮЖ\июнь_2012_желез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7175" y="3243263"/>
            <a:ext cx="2536825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524750" y="6245225"/>
            <a:ext cx="1455738" cy="61277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0DAB1A0C-2587-4965-95C1-DD2520F04F46}" type="slidenum">
              <a:rPr lang="ru-RU" sz="4000" b="1" smtClean="0">
                <a:solidFill>
                  <a:schemeClr val="accent4">
                    <a:lumMod val="10000"/>
                  </a:schemeClr>
                </a:solidFill>
              </a:rPr>
              <a:pPr>
                <a:defRPr/>
              </a:pPr>
              <a:t>6</a:t>
            </a:fld>
            <a:endParaRPr lang="ru-RU" sz="4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038600" y="3581400"/>
            <a:ext cx="5334000" cy="36853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38600" y="381000"/>
            <a:ext cx="5105400" cy="4181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76200" y="1480110"/>
            <a:ext cx="4864200" cy="47682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804863"/>
          </a:xfrm>
        </p:spPr>
        <p:txBody>
          <a:bodyPr/>
          <a:lstStyle/>
          <a:p>
            <a:pPr eaLnBrk="1" hangingPunct="1">
              <a:lnSpc>
                <a:spcPts val="2400"/>
              </a:lnSpc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ДИНАМИКА КОЛИЧЕСТВЕННЫХ ПОКАЗАТЕЛЕЙ ЗООПЛАНКТОНА В КАСПИЙСКОМ МОРЕ</a:t>
            </a:r>
            <a:endParaRPr lang="ru-RU" sz="2400" b="1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300" name="Object 22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2371725"/>
          <a:ext cx="4103688" cy="3317875"/>
        </p:xfrm>
        <a:graphic>
          <a:graphicData uri="http://schemas.openxmlformats.org/presentationml/2006/ole">
            <p:oleObj spid="_x0000_s165890" name="Лист" r:id="rId3" imgW="4524257" imgH="3657735" progId="Excel.Sheet.8">
              <p:embed/>
            </p:oleObj>
          </a:graphicData>
        </a:graphic>
      </p:graphicFrame>
      <p:graphicFrame>
        <p:nvGraphicFramePr>
          <p:cNvPr id="12301" name="Object 17"/>
          <p:cNvGraphicFramePr>
            <a:graphicFrameLocks noGrp="1"/>
          </p:cNvGraphicFramePr>
          <p:nvPr>
            <p:ph sz="quarter" idx="2"/>
          </p:nvPr>
        </p:nvGraphicFramePr>
        <p:xfrm>
          <a:off x="4697413" y="1516063"/>
          <a:ext cx="3924300" cy="2487612"/>
        </p:xfrm>
        <a:graphic>
          <a:graphicData uri="http://schemas.openxmlformats.org/presentationml/2006/ole">
            <p:oleObj spid="_x0000_s165891" name="Лист" r:id="rId4" imgW="6115151" imgH="3876583" progId="Excel.Sheet.8">
              <p:embed/>
            </p:oleObj>
          </a:graphicData>
        </a:graphic>
      </p:graphicFrame>
      <p:graphicFrame>
        <p:nvGraphicFramePr>
          <p:cNvPr id="12302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94238" y="4375150"/>
          <a:ext cx="4214812" cy="2298700"/>
        </p:xfrm>
        <a:graphic>
          <a:graphicData uri="http://schemas.openxmlformats.org/presentationml/2006/ole">
            <p:oleObj spid="_x0000_s165892" name="Лист" r:id="rId5" imgW="4610033" imgH="2514592" progId="Excel.Sheet.8">
              <p:embed/>
            </p:oleObj>
          </a:graphicData>
        </a:graphic>
      </p:graphicFrame>
      <p:sp>
        <p:nvSpPr>
          <p:cNvPr id="12303" name="Rectangle 16"/>
          <p:cNvSpPr>
            <a:spLocks noChangeArrowheads="1"/>
          </p:cNvSpPr>
          <p:nvPr/>
        </p:nvSpPr>
        <p:spPr bwMode="auto">
          <a:xfrm>
            <a:off x="1447800" y="3276600"/>
            <a:ext cx="381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400"/>
          </a:p>
        </p:txBody>
      </p:sp>
      <p:sp>
        <p:nvSpPr>
          <p:cNvPr id="12304" name="Rectangle 17"/>
          <p:cNvSpPr>
            <a:spLocks noChangeArrowheads="1"/>
          </p:cNvSpPr>
          <p:nvPr/>
        </p:nvSpPr>
        <p:spPr bwMode="auto">
          <a:xfrm>
            <a:off x="1165225" y="2943225"/>
            <a:ext cx="1693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12305" name="Text Box 20"/>
          <p:cNvSpPr txBox="1">
            <a:spLocks noChangeArrowheads="1"/>
          </p:cNvSpPr>
          <p:nvPr/>
        </p:nvSpPr>
        <p:spPr bwMode="auto">
          <a:xfrm>
            <a:off x="762000" y="1981200"/>
            <a:ext cx="327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Средний Каспий</a:t>
            </a:r>
          </a:p>
        </p:txBody>
      </p:sp>
      <p:sp>
        <p:nvSpPr>
          <p:cNvPr id="12306" name="Text Box 23"/>
          <p:cNvSpPr txBox="1">
            <a:spLocks noChangeArrowheads="1"/>
          </p:cNvSpPr>
          <p:nvPr/>
        </p:nvSpPr>
        <p:spPr bwMode="auto">
          <a:xfrm>
            <a:off x="4419600" y="1063625"/>
            <a:ext cx="4176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Западная часть Северного Каспия</a:t>
            </a:r>
          </a:p>
        </p:txBody>
      </p:sp>
      <p:sp>
        <p:nvSpPr>
          <p:cNvPr id="12307" name="Text Box 28"/>
          <p:cNvSpPr txBox="1">
            <a:spLocks noChangeArrowheads="1"/>
          </p:cNvSpPr>
          <p:nvPr/>
        </p:nvSpPr>
        <p:spPr bwMode="auto">
          <a:xfrm>
            <a:off x="5832475" y="4038600"/>
            <a:ext cx="2089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Южный Каспий</a:t>
            </a:r>
          </a:p>
        </p:txBody>
      </p:sp>
      <p:graphicFrame>
        <p:nvGraphicFramePr>
          <p:cNvPr id="12308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165893" name="CorelDRAW" r:id="rId6" imgW="7596360" imgH="9488880" progId="">
              <p:embed/>
            </p:oleObj>
          </a:graphicData>
        </a:graphic>
      </p:graphicFrame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CFF81-9450-4743-BD6A-53A60443E8CF}" type="slidenum">
              <a:rPr lang="ru-RU" sz="3600" smtClean="0"/>
              <a:pPr>
                <a:defRPr/>
              </a:pPr>
              <a:t>7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9144000" cy="792162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3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МЕЖГОДОВАЯ ДИНАМИКА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ЧИСЛЕННОСТИ M.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eidyi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ИЮЛЬ 2001-2012 гг. 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635000" y="1123950"/>
          <a:ext cx="7797800" cy="296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429000" y="1022350"/>
            <a:ext cx="212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Средний Каспий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454025" y="3851275"/>
          <a:ext cx="8305800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552825" y="3733800"/>
            <a:ext cx="2089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Южный Каспий</a:t>
            </a:r>
          </a:p>
        </p:txBody>
      </p:sp>
      <p:graphicFrame>
        <p:nvGraphicFramePr>
          <p:cNvPr id="14343" name="Объект 2"/>
          <p:cNvGraphicFramePr>
            <a:graphicFrameLocks noChangeAspect="1"/>
          </p:cNvGraphicFramePr>
          <p:nvPr/>
        </p:nvGraphicFramePr>
        <p:xfrm>
          <a:off x="71438" y="71438"/>
          <a:ext cx="803275" cy="1004887"/>
        </p:xfrm>
        <a:graphic>
          <a:graphicData uri="http://schemas.openxmlformats.org/presentationml/2006/ole">
            <p:oleObj spid="_x0000_s167938" name="CorelDRAW" r:id="rId5" imgW="7596360" imgH="9488880" progId="">
              <p:embed/>
            </p:oleObj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74DDB-F1F1-43C7-9D2F-91EF0134CF2F}" type="slidenum">
              <a:rPr lang="ru-RU" sz="3600" smtClean="0"/>
              <a:pPr>
                <a:defRPr/>
              </a:pPr>
              <a:t>8</a:t>
            </a:fld>
            <a:endParaRPr lang="ru-RU" sz="3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4340" grpId="0"/>
      <p:bldGraphic spid="3" grpId="0">
        <p:bldAsOne/>
      </p:bldGraphic>
      <p:bldP spid="143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8153400" y="60960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19459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08035966"/>
              </p:ext>
            </p:extLst>
          </p:nvPr>
        </p:nvGraphicFramePr>
        <p:xfrm>
          <a:off x="250825" y="260350"/>
          <a:ext cx="803275" cy="1004888"/>
        </p:xfrm>
        <a:graphic>
          <a:graphicData uri="http://schemas.openxmlformats.org/presentationml/2006/ole">
            <p:oleObj spid="_x0000_s287746" name="CorelDRAW" r:id="rId3" imgW="7596360" imgH="9488880" progId="">
              <p:embed/>
            </p:oleObj>
          </a:graphicData>
        </a:graphic>
      </p:graphicFrame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1043608" y="76200"/>
            <a:ext cx="7992888" cy="9765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cap="all" dirty="0" err="1" smtClean="0">
                <a:solidFill>
                  <a:srgbClr val="002060"/>
                </a:solidFill>
                <a:latin typeface="Times New Roman" pitchFamily="18" charset="0"/>
              </a:rPr>
              <a:t>ДействующиЕ</a:t>
            </a:r>
            <a:r>
              <a:rPr lang="ru-RU" sz="2400" b="1" cap="all" dirty="0" smtClean="0">
                <a:solidFill>
                  <a:srgbClr val="002060"/>
                </a:solidFill>
                <a:latin typeface="Times New Roman" pitchFamily="18" charset="0"/>
              </a:rPr>
              <a:t> НИС ФГУП «КаспНИРХ» </a:t>
            </a:r>
            <a:br>
              <a:rPr lang="ru-RU" sz="2400" b="1" cap="all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400" b="1" cap="all" dirty="0" smtClean="0">
                <a:solidFill>
                  <a:srgbClr val="002060"/>
                </a:solidFill>
                <a:latin typeface="Times New Roman" pitchFamily="18" charset="0"/>
              </a:rPr>
              <a:t>на современном этапе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3119" y="977705"/>
            <a:ext cx="39624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7790" y="3725025"/>
            <a:ext cx="5222105" cy="28348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965" y="1228215"/>
            <a:ext cx="4098925" cy="2535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524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4198"/>
            <a:ext cx="3870126" cy="249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pPr>
              <a:defRPr/>
            </a:pPr>
            <a:fld id="{9653E633-956F-48BA-8627-2023774E415E}" type="slidenum">
              <a:rPr lang="ru-RU" sz="4800" smtClean="0"/>
              <a:pPr>
                <a:defRPr/>
              </a:pPr>
              <a:t>9</a:t>
            </a:fld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536122025"/>
      </p:ext>
    </p:extLst>
  </p:cSld>
  <p:clrMapOvr>
    <a:masterClrMapping/>
  </p:clrMapOvr>
  <p:transition spd="slow" advClick="0" advTm="26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1864</Words>
  <Application>Microsoft Office PowerPoint</Application>
  <PresentationFormat>Экран (4:3)</PresentationFormat>
  <Paragraphs>613</Paragraphs>
  <Slides>47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Тема Office</vt:lpstr>
      <vt:lpstr>CorelDRAW</vt:lpstr>
      <vt:lpstr>Лист</vt:lpstr>
      <vt:lpstr>Диаграмма</vt:lpstr>
      <vt:lpstr>Лист Microsoft Office Excel 97-2003</vt:lpstr>
      <vt:lpstr>Состояние запасов водных биоресурсов Каспийского моря и среды их обитания</vt:lpstr>
      <vt:lpstr>Слайд 2</vt:lpstr>
      <vt:lpstr>Соленость в Северном Каспии, ‰</vt:lpstr>
      <vt:lpstr>Многолетняя динамика стока  биогенных веществ</vt:lpstr>
      <vt:lpstr>Биогенные вещества в Северном Каспии</vt:lpstr>
      <vt:lpstr>Содержание загрязняющих веществ в водах Среднего и Южного Каспия, июнь</vt:lpstr>
      <vt:lpstr>ДИНАМИКА КОЛИЧЕСТВЕННЫХ ПОКАЗАТЕЛЕЙ ЗООПЛАНКТОНА В КАСПИЙСКОМ МОРЕ</vt:lpstr>
      <vt:lpstr> МЕЖГОДОВАЯ ДИНАМИКА  ЧИСЛЕННОСТИ M. leidyi, ИЮЛЬ 2001-2012 гг. </vt:lpstr>
      <vt:lpstr>ДействующиЕ НИС ФГУП «КаспНИРХ»  на современном этапе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Авиаучетная съемка тюленей в  Северном Каспии</vt:lpstr>
      <vt:lpstr>Слайд 22</vt:lpstr>
      <vt:lpstr>Температурные измерения</vt:lpstr>
      <vt:lpstr>Пример расшифровки тепловизионных данных</vt:lpstr>
      <vt:lpstr>Схема компьютерной обработки тепловых изображений</vt:lpstr>
      <vt:lpstr>Торос и белёк</vt:lpstr>
      <vt:lpstr>Слайд 27</vt:lpstr>
      <vt:lpstr>Слайд 28</vt:lpstr>
      <vt:lpstr>Слайд 29</vt:lpstr>
      <vt:lpstr>Слайд 30</vt:lpstr>
      <vt:lpstr>Слайд 31</vt:lpstr>
      <vt:lpstr>Районы исследований полупроходных и  речных  рыб, раков и бадяги в 2012 г.</vt:lpstr>
      <vt:lpstr>Слайд 33</vt:lpstr>
      <vt:lpstr>Улов и улов на усилие сома в  Волго-Каспийском и Северо-Каспийском рыбохозяйственных подрайонах</vt:lpstr>
      <vt:lpstr>Динамика уловов линя и «прочих» пресноводных  рыб  в Волго-Каспийском и Северо-Каспийском рыбохозяйственных подрайонах  </vt:lpstr>
      <vt:lpstr>Динамика запасов, уловов и ОДУ рыб  на дагестанском побережье</vt:lpstr>
      <vt:lpstr> Улов и улов на усилие полупроходных и речных  рыб в Северо-Западном и Северо-Каспийском рыбохозяйственных подрайонах</vt:lpstr>
      <vt:lpstr>Видовой состав уловов полупроходных и речных  рыб в Северо-Западном и Северо-Каспийском рыбохозяйственных подрайонах, %</vt:lpstr>
      <vt:lpstr>Показатели естественного воспроизводства полупроходных и речных рыб в прибрежной  зоне Калмыкии (2001-2012 гг.)</vt:lpstr>
      <vt:lpstr>Слайд 40</vt:lpstr>
      <vt:lpstr>Выпуск молоди осетровых  рыбоводными заводами России</vt:lpstr>
      <vt:lpstr>Слайд 42</vt:lpstr>
      <vt:lpstr>Возрастная структура нерестовой части популяции сельди-черноспинки</vt:lpstr>
      <vt:lpstr>Биомасса нерестовой части популяции  сельди-черноспинки </vt:lpstr>
      <vt:lpstr> Затраты на рыбохозяйственную мелиорацию, заложенные в стоимость одного килограмма товарной рыбы, существенно ниже, чем затраты на искусственное воспроизводство. </vt:lpstr>
      <vt:lpstr>Начало работ по рыбохозяйственной мелиорации в 2012 г.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перспективах развития  рыбного хозяйства  Астраханской области</dc:title>
  <dc:creator>S Shipulin</dc:creator>
  <cp:lastModifiedBy>Юлия Шипулина</cp:lastModifiedBy>
  <cp:revision>96</cp:revision>
  <dcterms:created xsi:type="dcterms:W3CDTF">2013-05-12T05:32:37Z</dcterms:created>
  <dcterms:modified xsi:type="dcterms:W3CDTF">2013-08-09T02:58:59Z</dcterms:modified>
</cp:coreProperties>
</file>