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59" r:id="rId4"/>
    <p:sldId id="293" r:id="rId5"/>
    <p:sldId id="294" r:id="rId6"/>
    <p:sldId id="295" r:id="rId7"/>
    <p:sldId id="297" r:id="rId8"/>
    <p:sldId id="298" r:id="rId9"/>
    <p:sldId id="301" r:id="rId10"/>
    <p:sldId id="302" r:id="rId11"/>
    <p:sldId id="287" r:id="rId12"/>
    <p:sldId id="305" r:id="rId13"/>
    <p:sldId id="306" r:id="rId14"/>
    <p:sldId id="307" r:id="rId15"/>
    <p:sldId id="308" r:id="rId16"/>
    <p:sldId id="309" r:id="rId17"/>
    <p:sldId id="311" r:id="rId18"/>
    <p:sldId id="310" r:id="rId19"/>
    <p:sldId id="303" r:id="rId20"/>
    <p:sldId id="304" r:id="rId21"/>
    <p:sldId id="280" r:id="rId22"/>
    <p:sldId id="289" r:id="rId23"/>
    <p:sldId id="288" r:id="rId24"/>
    <p:sldId id="282" r:id="rId25"/>
    <p:sldId id="283" r:id="rId26"/>
    <p:sldId id="290" r:id="rId27"/>
    <p:sldId id="312" r:id="rId28"/>
    <p:sldId id="275" r:id="rId29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8" autoAdjust="0"/>
    <p:restoredTop sz="99266" autoAdjust="0"/>
  </p:normalViewPr>
  <p:slideViewPr>
    <p:cSldViewPr>
      <p:cViewPr>
        <p:scale>
          <a:sx n="125" d="100"/>
          <a:sy n="12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fld id="{5DD33FAE-07D9-443B-B77B-D11E8CD7EC7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18D2-7022-48EF-ADA1-C43194563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34603-6B7B-483C-B89D-E8F235A2B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A272-F81E-44A3-B104-FD68EC762F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32D128-293F-49A3-A2E3-40C529E78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CAC7D-9135-464F-AC5E-3040062538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F15B-63C8-4209-BAAF-117A7A08C4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EB2B3-817A-48AF-86CD-9459E587C1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DB77-AC86-47FD-8D38-0613DAF2DF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47F2E-C07C-42BC-AC1E-09F16375D8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551BB-817C-4596-B4B8-C55E3EC8D9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79981-D245-4B9A-AAD7-6A19F0C70B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CD6E7-8DBB-4447-8442-1F7A275173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B5BFE1A-6C7D-4B26-87BC-FA44C1E2896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Chart1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Chart1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6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Chart1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Chart1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0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Chart2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Chart2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Chart2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6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Excel_Chart27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Chart29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0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Excel_Chart31.xls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7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9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Chart1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2255838"/>
            <a:ext cx="8534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Экологическая обстановка </a:t>
            </a:r>
          </a:p>
          <a:p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Северной части Каспийского моря </a:t>
            </a:r>
          </a:p>
          <a:p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по результатам мониторинга </a:t>
            </a:r>
          </a:p>
          <a:p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Мангистауской области</a:t>
            </a:r>
            <a:r>
              <a:rPr lang="ru-RU" sz="2000"/>
              <a:t> 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059238" y="6299200"/>
            <a:ext cx="1387475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Алматы, 2013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81000" y="152400"/>
            <a:ext cx="83058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Управление природных ресурсов и регулирования </a:t>
            </a:r>
          </a:p>
          <a:p>
            <a:r>
              <a:rPr lang="ru-RU"/>
              <a:t> природопользования Мангистауской области</a:t>
            </a:r>
          </a:p>
        </p:txBody>
      </p:sp>
      <p:pic>
        <p:nvPicPr>
          <p:cNvPr id="4120" name="Picture 24" descr="Логотип_Оригинал_Доку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4495800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1676400"/>
          <a:ext cx="4495800" cy="3516313"/>
        </p:xfrm>
        <a:graphic>
          <a:graphicData uri="http://schemas.openxmlformats.org/presentationml/2006/ole">
            <p:oleObj spid="_x0000_s91140" name="Диаграмма" r:id="rId3" imgW="4895850" imgH="3829050" progId="Excel.Chart.8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676400"/>
          <a:ext cx="4495800" cy="3516313"/>
        </p:xfrm>
        <a:graphic>
          <a:graphicData uri="http://schemas.openxmlformats.org/presentationml/2006/ole">
            <p:oleObj spid="_x0000_s91142" name="Диаграмма" r:id="rId4" imgW="4895850" imgH="3829050" progId="Excel.Chart.8">
              <p:embed/>
            </p:oleObj>
          </a:graphicData>
        </a:graphic>
      </p:graphicFrame>
      <p:sp>
        <p:nvSpPr>
          <p:cNvPr id="911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5334000"/>
            <a:ext cx="8229600" cy="1143000"/>
          </a:xfrm>
          <a:noFill/>
          <a:ln/>
        </p:spPr>
        <p:txBody>
          <a:bodyPr/>
          <a:lstStyle/>
          <a:p>
            <a:r>
              <a:rPr lang="ru-RU" sz="1600" b="1"/>
              <a:t>Результаты исследований 2007-2010гг. (КАПЭ):</a:t>
            </a:r>
            <a:br>
              <a:rPr lang="ru-RU" sz="1600" b="1"/>
            </a:br>
            <a:r>
              <a:rPr lang="ru-RU" sz="1600" b="1"/>
              <a:t>Концентрации нефтепродуктов и СПАВ находились на уровне ниже ПДК (0,05 мг/л)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981200" y="381000"/>
            <a:ext cx="5486400" cy="9302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Результаты исследований 2011г.</a:t>
            </a:r>
          </a:p>
          <a:p>
            <a:pPr>
              <a:spcBef>
                <a:spcPct val="50000"/>
              </a:spcBef>
            </a:pPr>
            <a:r>
              <a:rPr lang="ru-RU" sz="2200"/>
              <a:t>Нефтепродукты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3581400" cy="533400"/>
          </a:xfrm>
        </p:spPr>
        <p:txBody>
          <a:bodyPr/>
          <a:lstStyle/>
          <a:p>
            <a:r>
              <a:rPr lang="ru-RU" sz="2400" b="1"/>
              <a:t>Донные отложения</a:t>
            </a:r>
          </a:p>
        </p:txBody>
      </p:sp>
      <p:pic>
        <p:nvPicPr>
          <p:cNvPr id="60420" name="Picture 4" descr="IMG_2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50292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Логотип_Оригинал_Документ"/>
          <p:cNvPicPr>
            <a:picLocks noChangeAspect="1" noChangeArrowheads="1"/>
          </p:cNvPicPr>
          <p:nvPr/>
        </p:nvPicPr>
        <p:blipFill>
          <a:blip r:embed="rId3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  <p:pic>
        <p:nvPicPr>
          <p:cNvPr id="60419" name="Picture 3" descr="IMG_2044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990600"/>
            <a:ext cx="4572000" cy="370205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1616075"/>
          <a:ext cx="4572000" cy="3576638"/>
        </p:xfrm>
        <a:graphic>
          <a:graphicData uri="http://schemas.openxmlformats.org/presentationml/2006/ole">
            <p:oleObj spid="_x0000_s98308" name="Диаграмма" r:id="rId3" imgW="4895850" imgH="3829050" progId="Excel.Chart.8">
              <p:embed/>
            </p:oleObj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616075"/>
          <a:ext cx="4572000" cy="3576638"/>
        </p:xfrm>
        <a:graphic>
          <a:graphicData uri="http://schemas.openxmlformats.org/presentationml/2006/ole">
            <p:oleObj spid="_x0000_s98310" name="Диаграмма" r:id="rId4" imgW="4895850" imgH="3829050" progId="Excel.Chart.8">
              <p:embed/>
            </p:oleObj>
          </a:graphicData>
        </a:graphic>
      </p:graphicFrame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514600" y="381000"/>
            <a:ext cx="40386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Содержание хрома в донных отложениях (2011г.)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362200" y="5334000"/>
            <a:ext cx="4038600" cy="9159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данным исследований КАПЭ содержание хрома изменялось от 0,4 до 24,3 мг/кг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0" y="1616075"/>
          <a:ext cx="4572000" cy="3576638"/>
        </p:xfrm>
        <a:graphic>
          <a:graphicData uri="http://schemas.openxmlformats.org/presentationml/2006/ole">
            <p:oleObj spid="_x0000_s101385" name="Диаграмма" r:id="rId3" imgW="4895850" imgH="3829050" progId="Excel.Chart.8">
              <p:embed/>
            </p:oleObj>
          </a:graphicData>
        </a:graphic>
      </p:graphicFrame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2514600" y="381000"/>
            <a:ext cx="40386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Содержание меди в донных отложениях (2011г.)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5029200" y="5486400"/>
            <a:ext cx="3733800" cy="63976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В осенний период вся остальная акватория характеризовалось значениями от 0,02 до 1,8 мг/кг </a:t>
            </a:r>
          </a:p>
        </p:txBody>
      </p:sp>
      <p:graphicFrame>
        <p:nvGraphicFramePr>
          <p:cNvPr id="101402" name="Object 26"/>
          <p:cNvGraphicFramePr>
            <a:graphicFrameLocks noChangeAspect="1"/>
          </p:cNvGraphicFramePr>
          <p:nvPr>
            <p:ph sz="half" idx="1"/>
          </p:nvPr>
        </p:nvGraphicFramePr>
        <p:xfrm>
          <a:off x="4572000" y="1600200"/>
          <a:ext cx="4572000" cy="3581400"/>
        </p:xfrm>
        <a:graphic>
          <a:graphicData uri="http://schemas.openxmlformats.org/presentationml/2006/ole">
            <p:oleObj spid="_x0000_s101402" name="Диаграмма" r:id="rId4" imgW="4248150" imgH="320992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1616075"/>
          <a:ext cx="4572000" cy="3576638"/>
        </p:xfrm>
        <a:graphic>
          <a:graphicData uri="http://schemas.openxmlformats.org/presentationml/2006/ole">
            <p:oleObj spid="_x0000_s104452" name="Диаграмма" r:id="rId3" imgW="4895850" imgH="3829050" progId="Excel.Chart.8">
              <p:embed/>
            </p:oleObj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616075"/>
          <a:ext cx="4572000" cy="3576638"/>
        </p:xfrm>
        <a:graphic>
          <a:graphicData uri="http://schemas.openxmlformats.org/presentationml/2006/ole">
            <p:oleObj spid="_x0000_s104455" name="Диаграмма" r:id="rId4" imgW="4895850" imgH="3829050" progId="Excel.Chart.8">
              <p:embed/>
            </p:oleObj>
          </a:graphicData>
        </a:graphic>
      </p:graphicFrame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2514600" y="381000"/>
            <a:ext cx="40386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Содержание никеля в донных отложениях (2011г.)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514600" y="381000"/>
            <a:ext cx="40386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Содержание свинца в донных отложениях (2011г.)</a:t>
            </a:r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0" y="1676400"/>
          <a:ext cx="4648200" cy="3505200"/>
        </p:xfrm>
        <a:graphic>
          <a:graphicData uri="http://schemas.openxmlformats.org/presentationml/2006/ole">
            <p:oleObj spid="_x0000_s107532" name="Диаграмма" r:id="rId3" imgW="5867355" imgH="3800653" progId="Excel.Chart.8">
              <p:embed/>
            </p:oleObj>
          </a:graphicData>
        </a:graphic>
      </p:graphicFrame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2362200" y="5561013"/>
            <a:ext cx="4038600" cy="91598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данным исследований КАПЭ содержание свинца изменялось от 0,88 до 12,5 мг/кг</a:t>
            </a:r>
          </a:p>
        </p:txBody>
      </p:sp>
      <p:graphicFrame>
        <p:nvGraphicFramePr>
          <p:cNvPr id="107537" name="Object 17"/>
          <p:cNvGraphicFramePr>
            <a:graphicFrameLocks noChangeAspect="1"/>
          </p:cNvGraphicFramePr>
          <p:nvPr>
            <p:ph sz="half" idx="1"/>
          </p:nvPr>
        </p:nvGraphicFramePr>
        <p:xfrm>
          <a:off x="4724400" y="1676400"/>
          <a:ext cx="4419600" cy="3505200"/>
        </p:xfrm>
        <a:graphic>
          <a:graphicData uri="http://schemas.openxmlformats.org/presentationml/2006/ole">
            <p:oleObj spid="_x0000_s107537" name="Диаграмма" r:id="rId4" imgW="4895850" imgH="38290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1616075"/>
          <a:ext cx="4572000" cy="3576638"/>
        </p:xfrm>
        <a:graphic>
          <a:graphicData uri="http://schemas.openxmlformats.org/presentationml/2006/ole">
            <p:oleObj spid="_x0000_s110596" name="Диаграмма" r:id="rId3" imgW="4895850" imgH="3829050" progId="Excel.Chart.8">
              <p:embed/>
            </p:oleObj>
          </a:graphicData>
        </a:graphic>
      </p:graphicFrame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2514600" y="381000"/>
            <a:ext cx="40386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Содержание кадмия в донных отложениях (2011г.)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2362200" y="5334000"/>
            <a:ext cx="4038600" cy="9159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данным исследований КАПЭ содержание кадмия было меньше 0,2 мг/кг</a:t>
            </a:r>
          </a:p>
        </p:txBody>
      </p:sp>
      <p:graphicFrame>
        <p:nvGraphicFramePr>
          <p:cNvPr id="110605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600200"/>
          <a:ext cx="4572000" cy="3576638"/>
        </p:xfrm>
        <a:graphic>
          <a:graphicData uri="http://schemas.openxmlformats.org/presentationml/2006/ole">
            <p:oleObj spid="_x0000_s110605" name="Диаграмма" r:id="rId4" imgW="4895850" imgH="38290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452563"/>
          <a:ext cx="4572000" cy="3576637"/>
        </p:xfrm>
        <a:graphic>
          <a:graphicData uri="http://schemas.openxmlformats.org/presentationml/2006/ole">
            <p:oleObj spid="_x0000_s116742" name="Диаграмма" r:id="rId3" imgW="4895850" imgH="3829050" progId="Excel.Chart.8">
              <p:embed/>
            </p:oleObj>
          </a:graphicData>
        </a:graphic>
      </p:graphicFrame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514600" y="381000"/>
            <a:ext cx="40386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Содержание бария в донных отложениях (2011г.)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2362200" y="5334000"/>
            <a:ext cx="4038600" cy="9159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данным исследований КАПЭ содержание бария изменялось от 24,9 до 560 мг/кг</a:t>
            </a:r>
          </a:p>
        </p:txBody>
      </p:sp>
      <p:graphicFrame>
        <p:nvGraphicFramePr>
          <p:cNvPr id="116748" name="Object 12"/>
          <p:cNvGraphicFramePr>
            <a:graphicFrameLocks noChangeAspect="1"/>
          </p:cNvGraphicFramePr>
          <p:nvPr>
            <p:ph sz="half" idx="1"/>
          </p:nvPr>
        </p:nvGraphicFramePr>
        <p:xfrm>
          <a:off x="0" y="1447800"/>
          <a:ext cx="4495800" cy="3581400"/>
        </p:xfrm>
        <a:graphic>
          <a:graphicData uri="http://schemas.openxmlformats.org/presentationml/2006/ole">
            <p:oleObj spid="_x0000_s116748" name="Диаграмма" r:id="rId4" imgW="4895850" imgH="38290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1600200"/>
          <a:ext cx="4572000" cy="3576638"/>
        </p:xfrm>
        <a:graphic>
          <a:graphicData uri="http://schemas.openxmlformats.org/presentationml/2006/ole">
            <p:oleObj spid="_x0000_s113668" name="Диаграмма" r:id="rId3" imgW="4895850" imgH="3829050" progId="Excel.Chart.8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600200"/>
          <a:ext cx="4572000" cy="3576638"/>
        </p:xfrm>
        <a:graphic>
          <a:graphicData uri="http://schemas.openxmlformats.org/presentationml/2006/ole">
            <p:oleObj spid="_x0000_s113671" name="Диаграмма" r:id="rId4" imgW="4895850" imgH="3829050" progId="Excel.Chart.8">
              <p:embed/>
            </p:oleObj>
          </a:graphicData>
        </a:graphic>
      </p:graphicFrame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2514600" y="381000"/>
            <a:ext cx="40386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Содержание нефтепродуктов в донных отложениях (2011г.)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1905000" y="5715000"/>
            <a:ext cx="48768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Результаты исследования КАПЭ: нефтяные углеводороды </a:t>
            </a:r>
            <a:r>
              <a:rPr lang="en-US"/>
              <a:t>&lt;</a:t>
            </a:r>
            <a:r>
              <a:rPr lang="ru-RU"/>
              <a:t>5 мг/кг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5105400" y="3328988"/>
          <a:ext cx="3657600" cy="2495550"/>
        </p:xfrm>
        <a:graphic>
          <a:graphicData uri="http://schemas.openxmlformats.org/presentationml/2006/ole">
            <p:oleObj spid="_x0000_s94222" name="Диаграмма" r:id="rId3" imgW="6143625" imgH="4191000" progId="Excel.Chart.8">
              <p:embed/>
            </p:oleObj>
          </a:graphicData>
        </a:graphic>
      </p:graphicFrame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533400" y="1371600"/>
          <a:ext cx="3810000" cy="2486025"/>
        </p:xfrm>
        <a:graphic>
          <a:graphicData uri="http://schemas.openxmlformats.org/presentationml/2006/ole">
            <p:oleObj spid="_x0000_s94221" name="Диаграмма" r:id="rId4" imgW="6448425" imgH="4210050" progId="Excel.Chart.8">
              <p:embed/>
            </p:oleObj>
          </a:graphicData>
        </a:graphic>
      </p:graphicFrame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anchor="t"/>
          <a:lstStyle/>
          <a:p>
            <a:r>
              <a:rPr lang="ru-RU" sz="2800" b="1"/>
              <a:t>МОРСКИЕ ИССЛЕДОВАНИЯ 2007-2010гг. (КАПЭ)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771775" y="908050"/>
            <a:ext cx="367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>
                <a:solidFill>
                  <a:schemeClr val="tx2"/>
                </a:solidFill>
                <a:latin typeface="Garamond" pitchFamily="18" charset="0"/>
              </a:rPr>
              <a:t>ДОННЫЕ ОТЛОЖЕНИЯ</a:t>
            </a:r>
          </a:p>
        </p:txBody>
      </p:sp>
      <p:sp>
        <p:nvSpPr>
          <p:cNvPr id="94214" name="Text Box 10"/>
          <p:cNvSpPr txBox="1">
            <a:spLocks noChangeArrowheads="1"/>
          </p:cNvSpPr>
          <p:nvPr/>
        </p:nvSpPr>
        <p:spPr bwMode="auto">
          <a:xfrm>
            <a:off x="1187450" y="38544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Весна 2007-2009</a:t>
            </a:r>
          </a:p>
        </p:txBody>
      </p:sp>
      <p:sp>
        <p:nvSpPr>
          <p:cNvPr id="94215" name="Text Box 11"/>
          <p:cNvSpPr txBox="1">
            <a:spLocks noChangeArrowheads="1"/>
          </p:cNvSpPr>
          <p:nvPr/>
        </p:nvSpPr>
        <p:spPr bwMode="auto">
          <a:xfrm>
            <a:off x="5724525" y="580548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Осень 2007-2009</a:t>
            </a:r>
          </a:p>
        </p:txBody>
      </p:sp>
      <p:sp>
        <p:nvSpPr>
          <p:cNvPr id="94218" name="Text Box 14"/>
          <p:cNvSpPr txBox="1">
            <a:spLocks noChangeArrowheads="1"/>
          </p:cNvSpPr>
          <p:nvPr/>
        </p:nvSpPr>
        <p:spPr bwMode="auto">
          <a:xfrm>
            <a:off x="4500563" y="2708275"/>
            <a:ext cx="396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Garamond" pitchFamily="18" charset="0"/>
              </a:rPr>
              <a:t>Н</a:t>
            </a:r>
            <a:r>
              <a:rPr lang="ru-RU" b="0">
                <a:solidFill>
                  <a:schemeClr val="tx2"/>
                </a:solidFill>
                <a:latin typeface="Garamond" pitchFamily="18" charset="0"/>
              </a:rPr>
              <a:t>ефтяные углеводороды </a:t>
            </a:r>
            <a:r>
              <a:rPr lang="en-US" b="0">
                <a:solidFill>
                  <a:schemeClr val="tx2"/>
                </a:solidFill>
                <a:latin typeface="Garamond" pitchFamily="18" charset="0"/>
              </a:rPr>
              <a:t>&lt; 5</a:t>
            </a:r>
            <a:r>
              <a:rPr lang="ru-RU" b="0">
                <a:solidFill>
                  <a:schemeClr val="tx2"/>
                </a:solidFill>
                <a:latin typeface="Garamond" pitchFamily="18" charset="0"/>
              </a:rPr>
              <a:t> мг/кг</a:t>
            </a:r>
          </a:p>
        </p:txBody>
      </p:sp>
      <p:sp>
        <p:nvSpPr>
          <p:cNvPr id="94219" name="Text Box 16"/>
          <p:cNvSpPr txBox="1">
            <a:spLocks noChangeArrowheads="1"/>
          </p:cNvSpPr>
          <p:nvPr/>
        </p:nvSpPr>
        <p:spPr bwMode="auto">
          <a:xfrm>
            <a:off x="4500563" y="1557338"/>
            <a:ext cx="360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Garamond" pitchFamily="18" charset="0"/>
              </a:rPr>
              <a:t>В</a:t>
            </a:r>
            <a:r>
              <a:rPr lang="ru-RU" b="0">
                <a:solidFill>
                  <a:schemeClr val="tx2"/>
                </a:solidFill>
                <a:latin typeface="Garamond" pitchFamily="18" charset="0"/>
              </a:rPr>
              <a:t>ысокие значения фенолов в 2009 году отмечены на станциях порта Баутино</a:t>
            </a:r>
          </a:p>
        </p:txBody>
      </p:sp>
      <p:sp>
        <p:nvSpPr>
          <p:cNvPr id="94220" name="Text Box 17"/>
          <p:cNvSpPr txBox="1">
            <a:spLocks noChangeArrowheads="1"/>
          </p:cNvSpPr>
          <p:nvPr/>
        </p:nvSpPr>
        <p:spPr bwMode="auto">
          <a:xfrm>
            <a:off x="395288" y="4149725"/>
            <a:ext cx="46815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Garamond" pitchFamily="18" charset="0"/>
              </a:rPr>
              <a:t>К</a:t>
            </a:r>
            <a:r>
              <a:rPr lang="ru-RU" b="0">
                <a:solidFill>
                  <a:schemeClr val="tx2"/>
                </a:solidFill>
                <a:latin typeface="Garamond" pitchFamily="18" charset="0"/>
              </a:rPr>
              <a:t>онцентрации большинства ТМ на станциях Северо-восточного и Среднего Каспия в 2009 г. соответствовали результатам 2007- 2008 г. и были в пределах ранее зарегистрированных значений</a:t>
            </a:r>
            <a:r>
              <a:rPr lang="ru-RU" sz="2000" b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9" name="Rectangle 361"/>
          <p:cNvSpPr>
            <a:spLocks noChangeArrowheads="1"/>
          </p:cNvSpPr>
          <p:nvPr/>
        </p:nvSpPr>
        <p:spPr bwMode="auto">
          <a:xfrm>
            <a:off x="828675" y="836613"/>
            <a:ext cx="7705725" cy="55181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288925" algn="l"/>
                <a:tab pos="457200" algn="l"/>
              </a:tabLst>
            </a:pPr>
            <a:r>
              <a:rPr lang="ru-RU" sz="2000"/>
              <a:t>Исследования на акватории моря (определение масштабов загрязнения морской воды и донных отложений: гидрометеорологические наблюдения:</a:t>
            </a:r>
          </a:p>
          <a:p>
            <a:pPr lvl="1" algn="l">
              <a:buFontTx/>
              <a:buChar char="•"/>
              <a:tabLst>
                <a:tab pos="288925" algn="l"/>
                <a:tab pos="457200" algn="l"/>
              </a:tabLst>
            </a:pPr>
            <a:r>
              <a:rPr lang="ru-RU" sz="2000" b="0"/>
              <a:t> физическое и химическое (отбор проб) исследование</a:t>
            </a:r>
          </a:p>
          <a:p>
            <a:pPr lvl="1" algn="l">
              <a:tabLst>
                <a:tab pos="288925" algn="l"/>
                <a:tab pos="457200" algn="l"/>
              </a:tabLst>
            </a:pPr>
            <a:r>
              <a:rPr lang="ru-RU" sz="2000" b="0"/>
              <a:t>   воды;</a:t>
            </a:r>
          </a:p>
          <a:p>
            <a:pPr lvl="1" algn="l">
              <a:buFontTx/>
              <a:buChar char="•"/>
              <a:tabLst>
                <a:tab pos="288925" algn="l"/>
                <a:tab pos="457200" algn="l"/>
              </a:tabLst>
            </a:pPr>
            <a:r>
              <a:rPr lang="ru-RU" sz="2000" b="0"/>
              <a:t> физическое и химическое исследование (отбор) донных   </a:t>
            </a:r>
          </a:p>
          <a:p>
            <a:pPr lvl="1" algn="l">
              <a:tabLst>
                <a:tab pos="288925" algn="l"/>
                <a:tab pos="457200" algn="l"/>
              </a:tabLst>
            </a:pPr>
            <a:r>
              <a:rPr lang="ru-RU" sz="2000" b="0"/>
              <a:t>  отложений;</a:t>
            </a:r>
          </a:p>
          <a:p>
            <a:pPr lvl="1" algn="l">
              <a:buFontTx/>
              <a:buChar char="•"/>
              <a:tabLst>
                <a:tab pos="288925" algn="l"/>
                <a:tab pos="457200" algn="l"/>
              </a:tabLst>
            </a:pPr>
            <a:r>
              <a:rPr lang="ru-RU" sz="2000" b="0"/>
              <a:t> биологические исследования, связанные с изучением  </a:t>
            </a:r>
          </a:p>
          <a:p>
            <a:pPr lvl="1" algn="l">
              <a:tabLst>
                <a:tab pos="288925" algn="l"/>
                <a:tab pos="457200" algn="l"/>
              </a:tabLst>
            </a:pPr>
            <a:r>
              <a:rPr lang="ru-RU" sz="2000" b="0"/>
              <a:t>  состояния морской фауны (планктона, бентоса, </a:t>
            </a:r>
          </a:p>
          <a:p>
            <a:pPr lvl="1" algn="l">
              <a:tabLst>
                <a:tab pos="288925" algn="l"/>
                <a:tab pos="457200" algn="l"/>
              </a:tabLst>
            </a:pPr>
            <a:r>
              <a:rPr lang="ru-RU" sz="2000" b="0"/>
              <a:t>  ихтиофауны);</a:t>
            </a:r>
          </a:p>
          <a:p>
            <a:pPr lvl="1" algn="l">
              <a:buFontTx/>
              <a:buChar char="•"/>
              <a:tabLst>
                <a:tab pos="288925" algn="l"/>
                <a:tab pos="457200" algn="l"/>
              </a:tabLst>
            </a:pPr>
            <a:r>
              <a:rPr lang="ru-RU" sz="2000" b="0"/>
              <a:t> отбор проб для токсикологических исследований</a:t>
            </a:r>
          </a:p>
          <a:p>
            <a:pPr lvl="1" algn="l">
              <a:tabLst>
                <a:tab pos="288925" algn="l"/>
                <a:tab pos="457200" algn="l"/>
              </a:tabLst>
            </a:pPr>
            <a:r>
              <a:rPr lang="ru-RU" sz="2000" b="0"/>
              <a:t>  донной ихтиофауны;</a:t>
            </a:r>
          </a:p>
          <a:p>
            <a:pPr lvl="1" algn="l">
              <a:buFontTx/>
              <a:buChar char="•"/>
              <a:tabLst>
                <a:tab pos="288925" algn="l"/>
                <a:tab pos="457200" algn="l"/>
              </a:tabLst>
            </a:pPr>
            <a:r>
              <a:rPr lang="ru-RU" sz="2000" b="0"/>
              <a:t> наблюдение за птицами и тюленями;</a:t>
            </a:r>
          </a:p>
          <a:p>
            <a:pPr lvl="1" algn="l">
              <a:buFontTx/>
              <a:buChar char="•"/>
              <a:tabLst>
                <a:tab pos="288925" algn="l"/>
                <a:tab pos="457200" algn="l"/>
              </a:tabLst>
            </a:pPr>
            <a:r>
              <a:rPr lang="ru-RU" sz="2000" b="0"/>
              <a:t> исследование водной растительности.</a:t>
            </a:r>
          </a:p>
          <a:p>
            <a:pPr algn="l">
              <a:buFontTx/>
              <a:buChar char="•"/>
              <a:tabLst>
                <a:tab pos="288925" algn="l"/>
                <a:tab pos="457200" algn="l"/>
              </a:tabLst>
            </a:pPr>
            <a:endParaRPr lang="ru-RU" sz="2000" b="0"/>
          </a:p>
          <a:p>
            <a:pPr algn="l">
              <a:tabLst>
                <a:tab pos="288925" algn="l"/>
                <a:tab pos="457200" algn="l"/>
              </a:tabLst>
            </a:pPr>
            <a:r>
              <a:rPr lang="ru-RU" sz="2000"/>
              <a:t>Аэрокосмический мониторинг</a:t>
            </a:r>
            <a:r>
              <a:rPr lang="ru-RU" b="0"/>
              <a:t> </a:t>
            </a:r>
          </a:p>
          <a:p>
            <a:pPr lvl="1" algn="l">
              <a:buFontTx/>
              <a:buChar char="•"/>
              <a:tabLst>
                <a:tab pos="288925" algn="l"/>
                <a:tab pos="457200" algn="l"/>
              </a:tabLst>
            </a:pPr>
            <a:r>
              <a:rPr lang="ru-RU" b="0"/>
              <a:t> фиксация и локализация фактов и мест аварий (разлива</a:t>
            </a:r>
          </a:p>
          <a:p>
            <a:pPr lvl="1" algn="l">
              <a:tabLst>
                <a:tab pos="288925" algn="l"/>
                <a:tab pos="457200" algn="l"/>
              </a:tabLst>
            </a:pPr>
            <a:r>
              <a:rPr lang="ru-RU" b="0"/>
              <a:t>   нефти) в пределах морской акватории Мангистауской области;</a:t>
            </a:r>
            <a:endParaRPr lang="ru-RU" sz="2000" b="0"/>
          </a:p>
        </p:txBody>
      </p:sp>
      <p:pic>
        <p:nvPicPr>
          <p:cNvPr id="12651" name="Picture 363" descr="Логотип_Оригинал_Документ"/>
          <p:cNvPicPr>
            <a:picLocks noChangeAspect="1" noChangeArrowheads="1"/>
          </p:cNvPicPr>
          <p:nvPr/>
        </p:nvPicPr>
        <p:blipFill>
          <a:blip r:embed="rId2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  <p:sp>
        <p:nvSpPr>
          <p:cNvPr id="12652" name="Text Box 364"/>
          <p:cNvSpPr txBox="1">
            <a:spLocks noChangeArrowheads="1"/>
          </p:cNvSpPr>
          <p:nvPr/>
        </p:nvSpPr>
        <p:spPr bwMode="auto">
          <a:xfrm>
            <a:off x="2362200" y="152400"/>
            <a:ext cx="4038600" cy="5191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Цели и задачи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676400"/>
          <a:ext cx="4495800" cy="3516313"/>
        </p:xfrm>
        <a:graphic>
          <a:graphicData uri="http://schemas.openxmlformats.org/presentationml/2006/ole">
            <p:oleObj spid="_x0000_s95238" name="Диаграмма" r:id="rId3" imgW="4895850" imgH="3829050" progId="Excel.Chart.8">
              <p:embed/>
            </p:oleObj>
          </a:graphicData>
        </a:graphic>
      </p:graphicFrame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514600" y="381000"/>
            <a:ext cx="403860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Содержание фенола в донных отложениях (2011г.)</a:t>
            </a:r>
          </a:p>
        </p:txBody>
      </p:sp>
      <p:graphicFrame>
        <p:nvGraphicFramePr>
          <p:cNvPr id="95243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0" y="1652588"/>
          <a:ext cx="4648200" cy="3525837"/>
        </p:xfrm>
        <a:graphic>
          <a:graphicData uri="http://schemas.openxmlformats.org/presentationml/2006/ole">
            <p:oleObj spid="_x0000_s95243" name="Диаграмма" r:id="rId4" imgW="4895850" imgH="37147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52400"/>
            <a:ext cx="1524000" cy="381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1400" b="1"/>
              <a:t>Зоопланктон</a:t>
            </a:r>
          </a:p>
        </p:txBody>
      </p:sp>
      <p:pic>
        <p:nvPicPr>
          <p:cNvPr id="51205" name="Picture 5" descr="Логотип_Оригинал_Документ"/>
          <p:cNvPicPr>
            <a:picLocks noChangeAspect="1" noChangeArrowheads="1"/>
          </p:cNvPicPr>
          <p:nvPr/>
        </p:nvPicPr>
        <p:blipFill>
          <a:blip r:embed="rId2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  <p:pic>
        <p:nvPicPr>
          <p:cNvPr id="51206" name="Диаграмма 1"/>
          <p:cNvPicPr>
            <a:picLocks noChangeArrowheads="1"/>
          </p:cNvPicPr>
          <p:nvPr/>
        </p:nvPicPr>
        <p:blipFill>
          <a:blip r:embed="rId3" cstate="print"/>
          <a:srcRect l="3125" t="8333" r="3125" b="12502"/>
          <a:stretch>
            <a:fillRect/>
          </a:stretch>
        </p:blipFill>
        <p:spPr bwMode="auto">
          <a:xfrm>
            <a:off x="381000" y="7620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81000" y="4892675"/>
            <a:ext cx="5486400" cy="13684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1400" b="0"/>
              <a:t>Данные КАПЭ: В 2008 году мнемиопсис отсутствовал;</a:t>
            </a:r>
          </a:p>
          <a:p>
            <a:pPr algn="l"/>
            <a:r>
              <a:rPr lang="ru-RU" sz="1400" b="0"/>
              <a:t> 2009 год – зарегистрирован  осенью в малых количествах.</a:t>
            </a:r>
          </a:p>
          <a:p>
            <a:pPr algn="l"/>
            <a:endParaRPr lang="ru-RU" sz="1400" b="0"/>
          </a:p>
          <a:p>
            <a:pPr algn="l"/>
            <a:r>
              <a:rPr lang="ru-RU" sz="1400" b="0"/>
              <a:t>В период исследований 2011 года гребневик мнемиопсис не обнаружен. В районе структур Каламкас и Жемчужины выявлена медуза блакфордия вирджиния.</a:t>
            </a:r>
          </a:p>
        </p:txBody>
      </p:sp>
      <p:pic>
        <p:nvPicPr>
          <p:cNvPr id="51208" name="Диаграмма 2"/>
          <p:cNvPicPr>
            <a:picLocks noChangeArrowheads="1"/>
          </p:cNvPicPr>
          <p:nvPr/>
        </p:nvPicPr>
        <p:blipFill>
          <a:blip r:embed="rId4" cstate="print"/>
          <a:srcRect l="3200" t="9039" r="800" b="18645"/>
          <a:stretch>
            <a:fillRect/>
          </a:stretch>
        </p:blipFill>
        <p:spPr bwMode="auto">
          <a:xfrm>
            <a:off x="228600" y="25908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371600" y="457200"/>
            <a:ext cx="5867400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0"/>
              <a:t>Р а с п р е д е л е н и е      ч и с л е н н о с т и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09600" y="152400"/>
            <a:ext cx="1460500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1400"/>
              <a:t>Фитопланктон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1916113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212" name="Диаграмма 7"/>
          <p:cNvPicPr>
            <a:picLocks noChangeArrowheads="1"/>
          </p:cNvPicPr>
          <p:nvPr/>
        </p:nvPicPr>
        <p:blipFill>
          <a:blip r:embed="rId5" cstate="print"/>
          <a:srcRect l="3030" t="8333" r="3030" b="12500"/>
          <a:stretch>
            <a:fillRect/>
          </a:stretch>
        </p:blipFill>
        <p:spPr bwMode="auto">
          <a:xfrm>
            <a:off x="3124200" y="762000"/>
            <a:ext cx="2438400" cy="1524000"/>
          </a:xfrm>
          <a:prstGeom prst="rect">
            <a:avLst/>
          </a:prstGeom>
          <a:noFill/>
        </p:spPr>
      </p:pic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4457700" y="4668838"/>
            <a:ext cx="227013" cy="2746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 b="0">
                <a:cs typeface="Times New Roman" pitchFamily="18" charset="0"/>
              </a:rPr>
              <a:t> </a:t>
            </a:r>
            <a:endParaRPr lang="ru-RU" b="0"/>
          </a:p>
        </p:txBody>
      </p:sp>
      <p:pic>
        <p:nvPicPr>
          <p:cNvPr id="51216" name="Диаграмма 8"/>
          <p:cNvPicPr>
            <a:picLocks noChangeArrowheads="1"/>
          </p:cNvPicPr>
          <p:nvPr/>
        </p:nvPicPr>
        <p:blipFill>
          <a:blip r:embed="rId6" cstate="print"/>
          <a:srcRect l="2702" t="8290" r="2702" b="17099"/>
          <a:stretch>
            <a:fillRect/>
          </a:stretch>
        </p:blipFill>
        <p:spPr bwMode="auto">
          <a:xfrm>
            <a:off x="2971800" y="26670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6934200" y="152400"/>
            <a:ext cx="1120775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1400"/>
              <a:t>Зообентос</a:t>
            </a:r>
          </a:p>
        </p:txBody>
      </p:sp>
      <p:pic>
        <p:nvPicPr>
          <p:cNvPr id="51220" name="Диаграмма 4"/>
          <p:cNvPicPr>
            <a:picLocks noChangeArrowheads="1"/>
          </p:cNvPicPr>
          <p:nvPr/>
        </p:nvPicPr>
        <p:blipFill>
          <a:blip r:embed="rId7" cstate="print"/>
          <a:srcRect l="2777" t="9468" r="2777" b="14793"/>
          <a:stretch>
            <a:fillRect/>
          </a:stretch>
        </p:blipFill>
        <p:spPr bwMode="auto">
          <a:xfrm>
            <a:off x="5715000" y="7620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2" name="Диаграмма 5"/>
          <p:cNvPicPr>
            <a:picLocks noChangeArrowheads="1"/>
          </p:cNvPicPr>
          <p:nvPr/>
        </p:nvPicPr>
        <p:blipFill>
          <a:blip r:embed="rId8" cstate="print"/>
          <a:srcRect l="2759" t="13559" r="690" b="14125"/>
          <a:stretch>
            <a:fillRect/>
          </a:stretch>
        </p:blipFill>
        <p:spPr bwMode="auto">
          <a:xfrm>
            <a:off x="5943600" y="25146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295400" y="2362200"/>
            <a:ext cx="5867400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0"/>
              <a:t>Р а с п р е д е л е н и е      б и о м а с с ы, в мг/м3</a:t>
            </a:r>
          </a:p>
        </p:txBody>
      </p:sp>
      <p:pic>
        <p:nvPicPr>
          <p:cNvPr id="51226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267200"/>
            <a:ext cx="27432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4191000" cy="609600"/>
          </a:xfrm>
        </p:spPr>
        <p:txBody>
          <a:bodyPr/>
          <a:lstStyle/>
          <a:p>
            <a:r>
              <a:rPr lang="ru-RU" sz="2000" b="1"/>
              <a:t>Ихтиофауна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17526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>
                <a:solidFill>
                  <a:schemeClr val="tx2"/>
                </a:solidFill>
              </a:rPr>
              <a:t>В уловах бимтрала встречались, в основном, эвригалинные донные и пелагические рыбы,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>
                <a:solidFill>
                  <a:schemeClr val="tx2"/>
                </a:solidFill>
              </a:rPr>
              <a:t>среди которых преобладали бычки и килька. В сетных уловах доминировала вобла.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40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>
                <a:solidFill>
                  <a:schemeClr val="tx2"/>
                </a:solidFill>
              </a:rPr>
              <a:t>Биологические характеристики наиболее массовых видов рыб находились в пределах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>
                <a:solidFill>
                  <a:schemeClr val="tx2"/>
                </a:solidFill>
              </a:rPr>
              <a:t>многолетних показателей для этих видов и соответствовали нормальному состоянию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>
                <a:solidFill>
                  <a:schemeClr val="tx2"/>
                </a:solidFill>
              </a:rPr>
              <a:t>популяций. Упитанность по Фультону в большинстве случаев, как и в предыдущие годы исследований, составляла около 2, что является хорошим показателем.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4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1400"/>
          </a:p>
        </p:txBody>
      </p:sp>
      <p:pic>
        <p:nvPicPr>
          <p:cNvPr id="62468" name="Picture 4" descr="IMG_2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00400"/>
            <a:ext cx="48006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IMG_29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657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Логотип_Оригинал_Документ"/>
          <p:cNvPicPr>
            <a:picLocks noChangeAspect="1" noChangeArrowheads="1"/>
          </p:cNvPicPr>
          <p:nvPr/>
        </p:nvPicPr>
        <p:blipFill>
          <a:blip r:embed="rId4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ru-RU" sz="2000" b="1"/>
              <a:t>Токсикологическая характеристика рыб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В соответствии с СанПиН 42-123-4089-86 от 30.03.86г. «Предельно–допустимые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концентрации химических элементов в продовольственном сырье и пищевых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продуктах» нормативные содержания в рыбе свежей следующие:</a:t>
            </a:r>
          </a:p>
          <a:p>
            <a:pPr>
              <a:lnSpc>
                <a:spcPct val="80000"/>
              </a:lnSpc>
            </a:pPr>
            <a:r>
              <a:rPr lang="ru-RU" sz="1400"/>
              <a:t>кадмий - 0,2мг/кг;</a:t>
            </a:r>
          </a:p>
          <a:p>
            <a:pPr>
              <a:lnSpc>
                <a:spcPct val="80000"/>
              </a:lnSpc>
            </a:pPr>
            <a:r>
              <a:rPr lang="ru-RU" sz="1400"/>
              <a:t>медь - 10,0мг/кг;</a:t>
            </a:r>
          </a:p>
          <a:p>
            <a:pPr>
              <a:lnSpc>
                <a:spcPct val="80000"/>
              </a:lnSpc>
            </a:pPr>
            <a:r>
              <a:rPr lang="ru-RU" sz="1400"/>
              <a:t>ртуть - 0,3мг/кг;</a:t>
            </a:r>
          </a:p>
          <a:p>
            <a:pPr>
              <a:lnSpc>
                <a:spcPct val="80000"/>
              </a:lnSpc>
            </a:pPr>
            <a:r>
              <a:rPr lang="ru-RU" sz="1400"/>
              <a:t>цинк – 40 мг/кг.</a:t>
            </a: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/>
              <a:t>Мышьяк.</a:t>
            </a:r>
            <a:r>
              <a:rPr lang="ru-RU" sz="1400"/>
              <a:t> Содержание мышьяка в тканях рыб (бычки и вобла) находится на уровне &lt; 0,6мг/кг. </a:t>
            </a: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/>
              <a:t>Барий.</a:t>
            </a:r>
            <a:r>
              <a:rPr lang="ru-RU" sz="1400"/>
              <a:t> Концентрации бария в тканях рыб находятся на уровне меньше 0,1мг/кг. </a:t>
            </a: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/>
              <a:t>Кадмий.</a:t>
            </a:r>
            <a:r>
              <a:rPr lang="ru-RU" sz="1400"/>
              <a:t> Содержание кадмия изменялось от &lt; 0,1 до 0,5мг/кг, максимум отмечен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для воблы.</a:t>
            </a: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/>
              <a:t>Хром.</a:t>
            </a:r>
            <a:r>
              <a:rPr lang="ru-RU" sz="1400"/>
              <a:t> Концентрации хрома изменялись от менее 0,1 до 53мг/кг, при этом максимальное его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содержание выявлено в тканях воблы.</a:t>
            </a: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/>
              <a:t>Медь.</a:t>
            </a:r>
            <a:r>
              <a:rPr lang="ru-RU" sz="1400"/>
              <a:t> Концентрации меди в тканях рыб изменялись от 0,3 до 16мг/кг. Максимальное её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количество отмечено для воблы.</a:t>
            </a: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endParaRPr lang="ru-RU" sz="14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i="1"/>
              <a:t>Железо.</a:t>
            </a:r>
            <a:r>
              <a:rPr lang="ru-RU" sz="1400"/>
              <a:t> Концентрации железа изменялись от 16 до 920мг/кг, максимум выявлен для сельди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пузанка.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Концентрации </a:t>
            </a:r>
            <a:r>
              <a:rPr lang="ru-RU" sz="1400" b="1" i="1"/>
              <a:t>ртути  и никеля </a:t>
            </a:r>
            <a:r>
              <a:rPr lang="ru-RU" sz="1400"/>
              <a:t>во всех образцах рыб составляли &lt; 0,01мг/кг.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Концентрации </a:t>
            </a:r>
            <a:r>
              <a:rPr lang="ru-RU" sz="1400" b="1" i="1"/>
              <a:t>свинца</a:t>
            </a:r>
            <a:r>
              <a:rPr lang="ru-RU" sz="1400"/>
              <a:t> были &lt; 1, и только для воблы составляли 1,5мг/кг.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Концентрации </a:t>
            </a:r>
            <a:r>
              <a:rPr lang="ru-RU" sz="1400" b="1" i="1"/>
              <a:t>цинка</a:t>
            </a:r>
            <a:r>
              <a:rPr lang="ru-RU" sz="1400"/>
              <a:t> изменялись от 4 до 16мг/кг и находились на уровне ниже, чем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установленные ПДК для рыб.</a:t>
            </a:r>
          </a:p>
        </p:txBody>
      </p:sp>
      <p:pic>
        <p:nvPicPr>
          <p:cNvPr id="61448" name="Picture 8" descr="Логотип_Оригинал_Документ"/>
          <p:cNvPicPr>
            <a:picLocks noChangeAspect="1" noChangeArrowheads="1"/>
          </p:cNvPicPr>
          <p:nvPr/>
        </p:nvPicPr>
        <p:blipFill>
          <a:blip r:embed="rId2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457200"/>
          </a:xfrm>
        </p:spPr>
        <p:txBody>
          <a:bodyPr/>
          <a:lstStyle/>
          <a:p>
            <a:r>
              <a:rPr lang="ru-RU" sz="2000" b="1"/>
              <a:t>Орнитофауна</a:t>
            </a:r>
          </a:p>
        </p:txBody>
      </p:sp>
      <p:pic>
        <p:nvPicPr>
          <p:cNvPr id="53252" name="Picture 4" descr="IMG_209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09600"/>
            <a:ext cx="4343400" cy="1968500"/>
          </a:xfrm>
          <a:noFill/>
          <a:ln/>
        </p:spPr>
      </p:pic>
      <p:pic>
        <p:nvPicPr>
          <p:cNvPr id="53253" name="Picture 5" descr="IMG_2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4191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IMG_2766"/>
          <p:cNvPicPr>
            <a:picLocks noChangeAspect="1" noChangeArrowheads="1"/>
          </p:cNvPicPr>
          <p:nvPr/>
        </p:nvPicPr>
        <p:blipFill>
          <a:blip r:embed="rId4" cstate="print"/>
          <a:srcRect t="9091"/>
          <a:stretch>
            <a:fillRect/>
          </a:stretch>
        </p:blipFill>
        <p:spPr bwMode="auto">
          <a:xfrm>
            <a:off x="228600" y="3998913"/>
            <a:ext cx="44196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IMG_30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4114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28600" y="2895600"/>
            <a:ext cx="8610600" cy="5175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400" b="0">
                <a:solidFill>
                  <a:schemeClr val="tx2"/>
                </a:solidFill>
              </a:rPr>
              <a:t>Наиболее высокая численность и видовое разнообразие птиц приурочены к акватории Северо-Восточного Каспия и прибрежной зоны Среднего Каспия - портов и прилежащей к ним акватории</a:t>
            </a:r>
          </a:p>
        </p:txBody>
      </p:sp>
      <p:pic>
        <p:nvPicPr>
          <p:cNvPr id="53260" name="Picture 12" descr="Логотип_Оригинал_Документ"/>
          <p:cNvPicPr>
            <a:picLocks noChangeAspect="1" noChangeArrowheads="1"/>
          </p:cNvPicPr>
          <p:nvPr/>
        </p:nvPicPr>
        <p:blipFill>
          <a:blip r:embed="rId6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sz="2000" b="1"/>
              <a:t>Тюлени</a:t>
            </a:r>
          </a:p>
        </p:txBody>
      </p:sp>
      <p:pic>
        <p:nvPicPr>
          <p:cNvPr id="54276" name="Picture 4" descr="IMG_290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838200"/>
            <a:ext cx="3810000" cy="3184525"/>
          </a:xfrm>
          <a:noFill/>
          <a:ln/>
        </p:spPr>
      </p:pic>
      <p:pic>
        <p:nvPicPr>
          <p:cNvPr id="54277" name="Picture 5" descr="IMG_2915"/>
          <p:cNvPicPr>
            <a:picLocks noChangeAspect="1" noChangeArrowheads="1"/>
          </p:cNvPicPr>
          <p:nvPr/>
        </p:nvPicPr>
        <p:blipFill>
          <a:blip r:embed="rId3" cstate="print"/>
          <a:srcRect l="22221" t="21463" r="28836" b="16829"/>
          <a:stretch>
            <a:fillRect/>
          </a:stretch>
        </p:blipFill>
        <p:spPr bwMode="auto">
          <a:xfrm>
            <a:off x="4724400" y="838200"/>
            <a:ext cx="40005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209800" y="4343400"/>
            <a:ext cx="4876800" cy="11557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Численность Каспийского тюленя (</a:t>
            </a:r>
            <a:r>
              <a:rPr lang="ru-RU" sz="1400" i="1">
                <a:solidFill>
                  <a:schemeClr val="tx2"/>
                </a:solidFill>
              </a:rPr>
              <a:t>Phoca caspica</a:t>
            </a:r>
            <a:r>
              <a:rPr lang="ru-RU" sz="1400">
                <a:solidFill>
                  <a:schemeClr val="tx2"/>
                </a:solidFill>
              </a:rPr>
              <a:t>) на исследованной акватории нестабильна.                                     </a:t>
            </a:r>
          </a:p>
          <a:p>
            <a:endParaRPr lang="ru-RU" sz="1400">
              <a:solidFill>
                <a:schemeClr val="tx2"/>
              </a:solidFill>
            </a:endParaRPr>
          </a:p>
          <a:p>
            <a:r>
              <a:rPr lang="ru-RU" sz="1400">
                <a:solidFill>
                  <a:schemeClr val="tx2"/>
                </a:solidFill>
              </a:rPr>
              <a:t>Основным лимитирующим фактором является кормовая база.</a:t>
            </a:r>
            <a:endParaRPr lang="ru-RU" sz="1400"/>
          </a:p>
        </p:txBody>
      </p:sp>
      <p:pic>
        <p:nvPicPr>
          <p:cNvPr id="54281" name="Picture 9" descr="Логотип_Оригинал_Документ"/>
          <p:cNvPicPr>
            <a:picLocks noChangeAspect="1" noChangeArrowheads="1"/>
          </p:cNvPicPr>
          <p:nvPr/>
        </p:nvPicPr>
        <p:blipFill>
          <a:blip r:embed="rId4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39000" cy="411163"/>
          </a:xfrm>
        </p:spPr>
        <p:txBody>
          <a:bodyPr/>
          <a:lstStyle/>
          <a:p>
            <a:r>
              <a:rPr lang="ru-RU" sz="2000" b="1"/>
              <a:t>Аэрокосмический мониторинг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228600" y="6324600"/>
            <a:ext cx="4979988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22.09.2011 обнаружены 6 разливов</a:t>
            </a:r>
          </a:p>
        </p:txBody>
      </p:sp>
      <p:pic>
        <p:nvPicPr>
          <p:cNvPr id="63513" name="Picture 25" descr="Логотип_Оригинал_Документ"/>
          <p:cNvPicPr>
            <a:picLocks noChangeAspect="1" noChangeArrowheads="1"/>
          </p:cNvPicPr>
          <p:nvPr/>
        </p:nvPicPr>
        <p:blipFill>
          <a:blip r:embed="rId2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  <p:grpSp>
        <p:nvGrpSpPr>
          <p:cNvPr id="63514" name="Group 26"/>
          <p:cNvGrpSpPr>
            <a:grpSpLocks/>
          </p:cNvGrpSpPr>
          <p:nvPr/>
        </p:nvGrpSpPr>
        <p:grpSpPr bwMode="auto">
          <a:xfrm>
            <a:off x="2209800" y="609600"/>
            <a:ext cx="5029200" cy="3657600"/>
            <a:chOff x="1706" y="1140"/>
            <a:chExt cx="9345" cy="6840"/>
          </a:xfrm>
        </p:grpSpPr>
        <p:pic>
          <p:nvPicPr>
            <p:cNvPr id="63515" name="Picture 27" descr="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6" y="1140"/>
              <a:ext cx="9345" cy="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16" name="Rectangle 28"/>
            <p:cNvSpPr>
              <a:spLocks noChangeArrowheads="1"/>
            </p:cNvSpPr>
            <p:nvPr/>
          </p:nvSpPr>
          <p:spPr bwMode="auto">
            <a:xfrm>
              <a:off x="6891" y="2739"/>
              <a:ext cx="1980" cy="2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152400" y="609600"/>
            <a:ext cx="3581400" cy="3810000"/>
            <a:chOff x="2719" y="1416"/>
            <a:chExt cx="7320" cy="11160"/>
          </a:xfrm>
        </p:grpSpPr>
        <p:pic>
          <p:nvPicPr>
            <p:cNvPr id="63496" name="Picture 8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9" y="1416"/>
              <a:ext cx="7320" cy="1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7" name="Rectangle 9"/>
            <p:cNvSpPr>
              <a:spLocks noChangeArrowheads="1"/>
            </p:cNvSpPr>
            <p:nvPr/>
          </p:nvSpPr>
          <p:spPr bwMode="auto">
            <a:xfrm>
              <a:off x="2916" y="11280"/>
              <a:ext cx="3420" cy="2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501" name="Group 13"/>
          <p:cNvGrpSpPr>
            <a:grpSpLocks/>
          </p:cNvGrpSpPr>
          <p:nvPr/>
        </p:nvGrpSpPr>
        <p:grpSpPr bwMode="auto">
          <a:xfrm>
            <a:off x="5715000" y="609600"/>
            <a:ext cx="3200400" cy="3810000"/>
            <a:chOff x="2696" y="1140"/>
            <a:chExt cx="7365" cy="11085"/>
          </a:xfrm>
        </p:grpSpPr>
        <p:pic>
          <p:nvPicPr>
            <p:cNvPr id="63502" name="Picture 14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6" y="1140"/>
              <a:ext cx="7365" cy="1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3" name="Rectangle 15"/>
            <p:cNvSpPr>
              <a:spLocks noChangeArrowheads="1"/>
            </p:cNvSpPr>
            <p:nvPr/>
          </p:nvSpPr>
          <p:spPr bwMode="auto">
            <a:xfrm>
              <a:off x="3321" y="10944"/>
              <a:ext cx="3045" cy="2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517" name="Group 29"/>
          <p:cNvGrpSpPr>
            <a:grpSpLocks/>
          </p:cNvGrpSpPr>
          <p:nvPr/>
        </p:nvGrpSpPr>
        <p:grpSpPr bwMode="auto">
          <a:xfrm>
            <a:off x="1828800" y="3581400"/>
            <a:ext cx="4495800" cy="2971800"/>
            <a:chOff x="1706" y="1678"/>
            <a:chExt cx="9345" cy="6825"/>
          </a:xfrm>
        </p:grpSpPr>
        <p:pic>
          <p:nvPicPr>
            <p:cNvPr id="63518" name="Picture 30" descr="5_and_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06" y="1678"/>
              <a:ext cx="9345" cy="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19" name="Text Box 31"/>
            <p:cNvSpPr txBox="1">
              <a:spLocks noChangeArrowheads="1"/>
            </p:cNvSpPr>
            <p:nvPr/>
          </p:nvSpPr>
          <p:spPr bwMode="auto">
            <a:xfrm>
              <a:off x="7626" y="5964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ru-RU">
                  <a:solidFill>
                    <a:srgbClr val="FFFFFF"/>
                  </a:solidFill>
                  <a:latin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63520" name="Text Box 32"/>
            <p:cNvSpPr txBox="1">
              <a:spLocks noChangeArrowheads="1"/>
            </p:cNvSpPr>
            <p:nvPr/>
          </p:nvSpPr>
          <p:spPr bwMode="auto">
            <a:xfrm>
              <a:off x="6561" y="6714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ru-RU">
                  <a:solidFill>
                    <a:srgbClr val="FFFFFF"/>
                  </a:solidFill>
                  <a:latin typeface="Times New Roman" pitchFamily="18" charset="0"/>
                </a:rPr>
                <a:t>6</a:t>
              </a:r>
              <a:endParaRPr lang="ru-RU"/>
            </a:p>
          </p:txBody>
        </p:sp>
      </p:grpSp>
      <p:grpSp>
        <p:nvGrpSpPr>
          <p:cNvPr id="63498" name="Group 10"/>
          <p:cNvGrpSpPr>
            <a:grpSpLocks/>
          </p:cNvGrpSpPr>
          <p:nvPr/>
        </p:nvGrpSpPr>
        <p:grpSpPr bwMode="auto">
          <a:xfrm>
            <a:off x="6019800" y="3657600"/>
            <a:ext cx="2895600" cy="2971800"/>
            <a:chOff x="2741" y="1140"/>
            <a:chExt cx="7275" cy="10995"/>
          </a:xfrm>
        </p:grpSpPr>
        <p:pic>
          <p:nvPicPr>
            <p:cNvPr id="63499" name="Picture 11" descr="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1" y="1140"/>
              <a:ext cx="7275" cy="1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0" name="Rectangle 12"/>
            <p:cNvSpPr>
              <a:spLocks noChangeArrowheads="1"/>
            </p:cNvSpPr>
            <p:nvPr/>
          </p:nvSpPr>
          <p:spPr bwMode="auto">
            <a:xfrm>
              <a:off x="3336" y="10854"/>
              <a:ext cx="3045" cy="2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521" name="Group 33"/>
          <p:cNvGrpSpPr>
            <a:grpSpLocks/>
          </p:cNvGrpSpPr>
          <p:nvPr/>
        </p:nvGrpSpPr>
        <p:grpSpPr bwMode="auto">
          <a:xfrm>
            <a:off x="152400" y="3581400"/>
            <a:ext cx="3006725" cy="3276600"/>
            <a:chOff x="2741" y="1140"/>
            <a:chExt cx="7275" cy="10545"/>
          </a:xfrm>
        </p:grpSpPr>
        <p:pic>
          <p:nvPicPr>
            <p:cNvPr id="63522" name="Picture 34" descr="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41" y="1140"/>
              <a:ext cx="7275" cy="1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23" name="Rectangle 35"/>
            <p:cNvSpPr>
              <a:spLocks noChangeArrowheads="1"/>
            </p:cNvSpPr>
            <p:nvPr/>
          </p:nvSpPr>
          <p:spPr bwMode="auto">
            <a:xfrm>
              <a:off x="3321" y="10464"/>
              <a:ext cx="3045" cy="2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6" name="Рисунок 40" descr="C:\Users\Piter\МЕКЕНСАК - 2013\ФОТО и ВИДЕО Сатпаев 6-8.02.. 2013\Фото Ерик\IMG_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0" y="3276600"/>
            <a:ext cx="419100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Борозды выпахивания (вид с вертолета) 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410200" y="3124200"/>
            <a:ext cx="335280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Общий вид кольцевой стамухи </a:t>
            </a:r>
          </a:p>
        </p:txBody>
      </p:sp>
      <p:pic>
        <p:nvPicPr>
          <p:cNvPr id="119818" name="Рисунок 41" descr="C:\Users\Piter\МЕКЕНСАК - 2013\ФОТО и ВИДЕО Сатпаев 6-8.02.. 2013\Фото Ерик\IMG_0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581400"/>
            <a:ext cx="43910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2819400" y="6477000"/>
            <a:ext cx="441960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Размер льдин слагающих стамуху</a:t>
            </a:r>
          </a:p>
        </p:txBody>
      </p:sp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6153150" y="1771650"/>
            <a:ext cx="381000" cy="3048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H="1">
            <a:off x="5486400" y="1905000"/>
            <a:ext cx="669925" cy="1676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 flipH="1">
            <a:off x="5486400" y="1966913"/>
            <a:ext cx="1044575" cy="16144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71613" y="3024188"/>
            <a:ext cx="6205537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MO" sz="3600" i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  <a:endParaRPr lang="ru-RU" sz="3600" i="1" u="sng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40" name="Picture 8" descr="Логотип_Оригинал_Документ"/>
          <p:cNvPicPr>
            <a:picLocks noChangeAspect="1" noChangeArrowheads="1"/>
          </p:cNvPicPr>
          <p:nvPr/>
        </p:nvPicPr>
        <p:blipFill>
          <a:blip r:embed="rId2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Безымянный-1"/>
          <p:cNvPicPr>
            <a:picLocks noChangeAspect="1" noChangeArrowheads="1"/>
          </p:cNvPicPr>
          <p:nvPr/>
        </p:nvPicPr>
        <p:blipFill>
          <a:blip r:embed="rId2" cstate="print"/>
          <a:srcRect b="13283"/>
          <a:stretch>
            <a:fillRect/>
          </a:stretch>
        </p:blipFill>
        <p:spPr bwMode="auto">
          <a:xfrm>
            <a:off x="1752600" y="381000"/>
            <a:ext cx="4995863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-838200" y="-39688"/>
            <a:ext cx="9372600" cy="3667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        </a:t>
            </a:r>
            <a:r>
              <a:rPr lang="ru-RU" sz="1600"/>
              <a:t>Карта-схема расположения станций наблюдения</a:t>
            </a:r>
          </a:p>
        </p:txBody>
      </p:sp>
      <p:pic>
        <p:nvPicPr>
          <p:cNvPr id="9229" name="Picture 13" descr="Логотип_Оригинал_Документ"/>
          <p:cNvPicPr>
            <a:picLocks noChangeAspect="1" noChangeArrowheads="1"/>
          </p:cNvPicPr>
          <p:nvPr/>
        </p:nvPicPr>
        <p:blipFill>
          <a:blip r:embed="rId3" cstate="print"/>
          <a:srcRect t="-4347" r="70833"/>
          <a:stretch>
            <a:fillRect/>
          </a:stretch>
        </p:blipFill>
        <p:spPr bwMode="auto">
          <a:xfrm rot="-21600000">
            <a:off x="8610600" y="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838200"/>
          </a:xfrm>
        </p:spPr>
        <p:txBody>
          <a:bodyPr/>
          <a:lstStyle/>
          <a:p>
            <a:r>
              <a:rPr lang="ru-RU" sz="1600" b="1"/>
              <a:t>Результаты исследований КАПЭ (2007-2010гг.):</a:t>
            </a:r>
            <a:br>
              <a:rPr lang="ru-RU" sz="1600" b="1"/>
            </a:br>
            <a:r>
              <a:rPr lang="ru-RU" sz="1600" b="1"/>
              <a:t>Концентрации аммонийных форм азота не превышали значений ПДК (0,5 мг/л)</a:t>
            </a: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1925638"/>
          <a:ext cx="4495800" cy="3516312"/>
        </p:xfrm>
        <a:graphic>
          <a:graphicData uri="http://schemas.openxmlformats.org/presentationml/2006/ole">
            <p:oleObj spid="_x0000_s68612" name="Диаграмма" r:id="rId3" imgW="4895850" imgH="3829050" progId="Excel.Chart.8">
              <p:embed/>
            </p:oleObj>
          </a:graphicData>
        </a:graphic>
      </p:graphicFrame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981200" y="533400"/>
            <a:ext cx="5486400" cy="9302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Результаты исследований 2011г.</a:t>
            </a:r>
          </a:p>
          <a:p>
            <a:pPr>
              <a:spcBef>
                <a:spcPct val="50000"/>
              </a:spcBef>
            </a:pPr>
            <a:r>
              <a:rPr lang="ru-RU" sz="2200"/>
              <a:t>Азот аммонийный</a:t>
            </a:r>
          </a:p>
        </p:txBody>
      </p:sp>
      <p:graphicFrame>
        <p:nvGraphicFramePr>
          <p:cNvPr id="68619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20875"/>
          <a:ext cx="4495800" cy="3517900"/>
        </p:xfrm>
        <a:graphic>
          <a:graphicData uri="http://schemas.openxmlformats.org/presentationml/2006/ole">
            <p:oleObj spid="_x0000_s68619" name="Диаграмма" r:id="rId4" imgW="4895850" imgH="38290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5486400"/>
            <a:ext cx="8229600" cy="1143000"/>
          </a:xfrm>
          <a:noFill/>
          <a:ln/>
        </p:spPr>
        <p:txBody>
          <a:bodyPr/>
          <a:lstStyle/>
          <a:p>
            <a:r>
              <a:rPr lang="ru-RU" sz="1600" b="1"/>
              <a:t>Результаты исследований 2007-2010гг. (КАПЭ):</a:t>
            </a:r>
            <a:br>
              <a:rPr lang="ru-RU" sz="1600" b="1"/>
            </a:br>
            <a:r>
              <a:rPr lang="ru-RU" sz="1600" b="1"/>
              <a:t>Концентрации нитритных форм азота не превышали значений ПДК (0,02 мг/л)</a:t>
            </a: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25638"/>
          <a:ext cx="4495800" cy="3516312"/>
        </p:xfrm>
        <a:graphic>
          <a:graphicData uri="http://schemas.openxmlformats.org/presentationml/2006/ole">
            <p:oleObj spid="_x0000_s71686" name="Диаграмма" r:id="rId3" imgW="4895850" imgH="3829050" progId="Excel.Chart.8">
              <p:embed/>
            </p:oleObj>
          </a:graphicData>
        </a:graphic>
      </p:graphicFrame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981200" y="533400"/>
            <a:ext cx="5486400" cy="9302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Результаты исследований 2011г.</a:t>
            </a:r>
          </a:p>
          <a:p>
            <a:pPr>
              <a:spcBef>
                <a:spcPct val="50000"/>
              </a:spcBef>
            </a:pPr>
            <a:r>
              <a:rPr lang="ru-RU" sz="2200"/>
              <a:t>Азот нитритный</a:t>
            </a:r>
          </a:p>
        </p:txBody>
      </p:sp>
      <p:graphicFrame>
        <p:nvGraphicFramePr>
          <p:cNvPr id="71692" name="Object 12"/>
          <p:cNvGraphicFramePr>
            <a:graphicFrameLocks noChangeAspect="1"/>
          </p:cNvGraphicFramePr>
          <p:nvPr>
            <p:ph sz="half" idx="1"/>
          </p:nvPr>
        </p:nvGraphicFramePr>
        <p:xfrm>
          <a:off x="0" y="1925638"/>
          <a:ext cx="4495800" cy="3516312"/>
        </p:xfrm>
        <a:graphic>
          <a:graphicData uri="http://schemas.openxmlformats.org/presentationml/2006/ole">
            <p:oleObj spid="_x0000_s71692" name="Диаграмма" r:id="rId4" imgW="4895850" imgH="38290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4"/>
          <p:cNvGraphicFramePr>
            <a:graphicFrameLocks noChangeAspect="1"/>
          </p:cNvGraphicFramePr>
          <p:nvPr>
            <p:ph/>
          </p:nvPr>
        </p:nvGraphicFramePr>
        <p:xfrm>
          <a:off x="228600" y="1295400"/>
          <a:ext cx="4895850" cy="3829050"/>
        </p:xfrm>
        <a:graphic>
          <a:graphicData uri="http://schemas.openxmlformats.org/presentationml/2006/ole">
            <p:oleObj spid="_x0000_s73732" name="Диаграмма" r:id="rId3" imgW="4895850" imgH="3829050" progId="Excel.Chart.8">
              <p:embed/>
            </p:oleObj>
          </a:graphicData>
        </a:graphic>
      </p:graphicFrame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04800" y="5181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600">
                <a:solidFill>
                  <a:schemeClr val="tx2"/>
                </a:solidFill>
              </a:rPr>
              <a:t>Результаты исследований 2007-2010гг. (КАПЭ):</a:t>
            </a:r>
            <a:br>
              <a:rPr lang="ru-RU" sz="1600">
                <a:solidFill>
                  <a:schemeClr val="tx2"/>
                </a:solidFill>
              </a:rPr>
            </a:br>
            <a:r>
              <a:rPr lang="ru-RU" sz="1600">
                <a:solidFill>
                  <a:schemeClr val="tx2"/>
                </a:solidFill>
              </a:rPr>
              <a:t>Концентрации нитратных форм азота не превышали значений ПДК (9,1 мг/л)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410200" y="1447800"/>
            <a:ext cx="3276600" cy="18034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В осенний период максимальные концентрации отмечены на островах Каламкас (10,32 мг/л), Нурсултан (9,13 мг/л), а также судоходных путей (10,23 мг/л).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600200" y="152400"/>
            <a:ext cx="5486400" cy="9302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Результаты исследований 2011г.</a:t>
            </a:r>
          </a:p>
          <a:p>
            <a:pPr>
              <a:spcBef>
                <a:spcPct val="50000"/>
              </a:spcBef>
            </a:pPr>
            <a:r>
              <a:rPr lang="ru-RU" sz="2200"/>
              <a:t>Азот нитратный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94" name="Group 170"/>
          <p:cNvGrpSpPr>
            <a:grpSpLocks noChangeAspect="1"/>
          </p:cNvGrpSpPr>
          <p:nvPr/>
        </p:nvGrpSpPr>
        <p:grpSpPr bwMode="auto">
          <a:xfrm>
            <a:off x="609600" y="4038600"/>
            <a:ext cx="3124200" cy="1828800"/>
            <a:chOff x="384" y="2544"/>
            <a:chExt cx="1968" cy="1152"/>
          </a:xfrm>
        </p:grpSpPr>
        <p:sp>
          <p:nvSpPr>
            <p:cNvPr id="77993" name="AutoShape 169"/>
            <p:cNvSpPr>
              <a:spLocks noChangeAspect="1" noChangeArrowheads="1" noTextEdit="1"/>
            </p:cNvSpPr>
            <p:nvPr/>
          </p:nvSpPr>
          <p:spPr bwMode="auto">
            <a:xfrm>
              <a:off x="384" y="2544"/>
              <a:ext cx="196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95" name="Rectangle 171"/>
            <p:cNvSpPr>
              <a:spLocks noChangeArrowheads="1"/>
            </p:cNvSpPr>
            <p:nvPr/>
          </p:nvSpPr>
          <p:spPr bwMode="auto">
            <a:xfrm>
              <a:off x="396" y="2555"/>
              <a:ext cx="1941" cy="113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96" name="Rectangle 172"/>
            <p:cNvSpPr>
              <a:spLocks noChangeArrowheads="1"/>
            </p:cNvSpPr>
            <p:nvPr/>
          </p:nvSpPr>
          <p:spPr bwMode="auto">
            <a:xfrm>
              <a:off x="550" y="2612"/>
              <a:ext cx="1790" cy="8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97" name="Line 173"/>
            <p:cNvSpPr>
              <a:spLocks noChangeShapeType="1"/>
            </p:cNvSpPr>
            <p:nvPr/>
          </p:nvSpPr>
          <p:spPr bwMode="auto">
            <a:xfrm>
              <a:off x="550" y="3359"/>
              <a:ext cx="17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98" name="Line 174"/>
            <p:cNvSpPr>
              <a:spLocks noChangeShapeType="1"/>
            </p:cNvSpPr>
            <p:nvPr/>
          </p:nvSpPr>
          <p:spPr bwMode="auto">
            <a:xfrm>
              <a:off x="550" y="3243"/>
              <a:ext cx="17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99" name="Line 175"/>
            <p:cNvSpPr>
              <a:spLocks noChangeShapeType="1"/>
            </p:cNvSpPr>
            <p:nvPr/>
          </p:nvSpPr>
          <p:spPr bwMode="auto">
            <a:xfrm>
              <a:off x="550" y="3130"/>
              <a:ext cx="17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0" name="Line 176"/>
            <p:cNvSpPr>
              <a:spLocks noChangeShapeType="1"/>
            </p:cNvSpPr>
            <p:nvPr/>
          </p:nvSpPr>
          <p:spPr bwMode="auto">
            <a:xfrm>
              <a:off x="550" y="3015"/>
              <a:ext cx="17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1" name="Line 177"/>
            <p:cNvSpPr>
              <a:spLocks noChangeShapeType="1"/>
            </p:cNvSpPr>
            <p:nvPr/>
          </p:nvSpPr>
          <p:spPr bwMode="auto">
            <a:xfrm>
              <a:off x="550" y="2899"/>
              <a:ext cx="17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2" name="Line 178"/>
            <p:cNvSpPr>
              <a:spLocks noChangeShapeType="1"/>
            </p:cNvSpPr>
            <p:nvPr/>
          </p:nvSpPr>
          <p:spPr bwMode="auto">
            <a:xfrm>
              <a:off x="550" y="2784"/>
              <a:ext cx="17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3" name="Line 179"/>
            <p:cNvSpPr>
              <a:spLocks noChangeShapeType="1"/>
            </p:cNvSpPr>
            <p:nvPr/>
          </p:nvSpPr>
          <p:spPr bwMode="auto">
            <a:xfrm>
              <a:off x="550" y="2668"/>
              <a:ext cx="17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4" name="Rectangle 180"/>
            <p:cNvSpPr>
              <a:spLocks noChangeArrowheads="1"/>
            </p:cNvSpPr>
            <p:nvPr/>
          </p:nvSpPr>
          <p:spPr bwMode="auto">
            <a:xfrm>
              <a:off x="550" y="2612"/>
              <a:ext cx="1790" cy="8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5" name="Rectangle 181"/>
            <p:cNvSpPr>
              <a:spLocks noChangeArrowheads="1"/>
            </p:cNvSpPr>
            <p:nvPr/>
          </p:nvSpPr>
          <p:spPr bwMode="auto">
            <a:xfrm>
              <a:off x="599" y="3370"/>
              <a:ext cx="66" cy="104"/>
            </a:xfrm>
            <a:prstGeom prst="rect">
              <a:avLst/>
            </a:prstGeom>
            <a:solidFill>
              <a:srgbClr val="9999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6" name="Rectangle 182"/>
            <p:cNvSpPr>
              <a:spLocks noChangeArrowheads="1"/>
            </p:cNvSpPr>
            <p:nvPr/>
          </p:nvSpPr>
          <p:spPr bwMode="auto">
            <a:xfrm>
              <a:off x="958" y="3359"/>
              <a:ext cx="66" cy="115"/>
            </a:xfrm>
            <a:prstGeom prst="rect">
              <a:avLst/>
            </a:prstGeom>
            <a:solidFill>
              <a:srgbClr val="9999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7" name="Rectangle 183"/>
            <p:cNvSpPr>
              <a:spLocks noChangeArrowheads="1"/>
            </p:cNvSpPr>
            <p:nvPr/>
          </p:nvSpPr>
          <p:spPr bwMode="auto">
            <a:xfrm>
              <a:off x="1314" y="3418"/>
              <a:ext cx="66" cy="56"/>
            </a:xfrm>
            <a:prstGeom prst="rect">
              <a:avLst/>
            </a:prstGeom>
            <a:solidFill>
              <a:srgbClr val="9999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8" name="Rectangle 184"/>
            <p:cNvSpPr>
              <a:spLocks noChangeArrowheads="1"/>
            </p:cNvSpPr>
            <p:nvPr/>
          </p:nvSpPr>
          <p:spPr bwMode="auto">
            <a:xfrm>
              <a:off x="1673" y="3302"/>
              <a:ext cx="66" cy="172"/>
            </a:xfrm>
            <a:prstGeom prst="rect">
              <a:avLst/>
            </a:prstGeom>
            <a:solidFill>
              <a:srgbClr val="9999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09" name="Rectangle 185"/>
            <p:cNvSpPr>
              <a:spLocks noChangeArrowheads="1"/>
            </p:cNvSpPr>
            <p:nvPr/>
          </p:nvSpPr>
          <p:spPr bwMode="auto">
            <a:xfrm>
              <a:off x="2030" y="3325"/>
              <a:ext cx="66" cy="149"/>
            </a:xfrm>
            <a:prstGeom prst="rect">
              <a:avLst/>
            </a:prstGeom>
            <a:solidFill>
              <a:srgbClr val="9999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0" name="Rectangle 186"/>
            <p:cNvSpPr>
              <a:spLocks noChangeArrowheads="1"/>
            </p:cNvSpPr>
            <p:nvPr/>
          </p:nvSpPr>
          <p:spPr bwMode="auto">
            <a:xfrm>
              <a:off x="665" y="3359"/>
              <a:ext cx="66" cy="115"/>
            </a:xfrm>
            <a:prstGeom prst="rect">
              <a:avLst/>
            </a:prstGeom>
            <a:solidFill>
              <a:srgbClr val="9933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1" name="Rectangle 187"/>
            <p:cNvSpPr>
              <a:spLocks noChangeArrowheads="1"/>
            </p:cNvSpPr>
            <p:nvPr/>
          </p:nvSpPr>
          <p:spPr bwMode="auto">
            <a:xfrm>
              <a:off x="1024" y="3243"/>
              <a:ext cx="63" cy="231"/>
            </a:xfrm>
            <a:prstGeom prst="rect">
              <a:avLst/>
            </a:prstGeom>
            <a:solidFill>
              <a:srgbClr val="9933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2" name="Rectangle 188"/>
            <p:cNvSpPr>
              <a:spLocks noChangeArrowheads="1"/>
            </p:cNvSpPr>
            <p:nvPr/>
          </p:nvSpPr>
          <p:spPr bwMode="auto">
            <a:xfrm>
              <a:off x="1380" y="3359"/>
              <a:ext cx="66" cy="115"/>
            </a:xfrm>
            <a:prstGeom prst="rect">
              <a:avLst/>
            </a:prstGeom>
            <a:solidFill>
              <a:srgbClr val="9933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3" name="Rectangle 189"/>
            <p:cNvSpPr>
              <a:spLocks noChangeArrowheads="1"/>
            </p:cNvSpPr>
            <p:nvPr/>
          </p:nvSpPr>
          <p:spPr bwMode="auto">
            <a:xfrm>
              <a:off x="1739" y="3359"/>
              <a:ext cx="64" cy="115"/>
            </a:xfrm>
            <a:prstGeom prst="rect">
              <a:avLst/>
            </a:prstGeom>
            <a:solidFill>
              <a:srgbClr val="9933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4" name="Rectangle 190"/>
            <p:cNvSpPr>
              <a:spLocks noChangeArrowheads="1"/>
            </p:cNvSpPr>
            <p:nvPr/>
          </p:nvSpPr>
          <p:spPr bwMode="auto">
            <a:xfrm>
              <a:off x="2096" y="3359"/>
              <a:ext cx="66" cy="115"/>
            </a:xfrm>
            <a:prstGeom prst="rect">
              <a:avLst/>
            </a:prstGeom>
            <a:solidFill>
              <a:srgbClr val="9933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5" name="Rectangle 191"/>
            <p:cNvSpPr>
              <a:spLocks noChangeArrowheads="1"/>
            </p:cNvSpPr>
            <p:nvPr/>
          </p:nvSpPr>
          <p:spPr bwMode="auto">
            <a:xfrm>
              <a:off x="731" y="2784"/>
              <a:ext cx="63" cy="690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6" name="Rectangle 192"/>
            <p:cNvSpPr>
              <a:spLocks noChangeArrowheads="1"/>
            </p:cNvSpPr>
            <p:nvPr/>
          </p:nvSpPr>
          <p:spPr bwMode="auto">
            <a:xfrm>
              <a:off x="1087" y="2784"/>
              <a:ext cx="66" cy="690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7" name="Rectangle 193"/>
            <p:cNvSpPr>
              <a:spLocks noChangeArrowheads="1"/>
            </p:cNvSpPr>
            <p:nvPr/>
          </p:nvSpPr>
          <p:spPr bwMode="auto">
            <a:xfrm>
              <a:off x="1446" y="2784"/>
              <a:ext cx="64" cy="690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8" name="Rectangle 194"/>
            <p:cNvSpPr>
              <a:spLocks noChangeArrowheads="1"/>
            </p:cNvSpPr>
            <p:nvPr/>
          </p:nvSpPr>
          <p:spPr bwMode="auto">
            <a:xfrm>
              <a:off x="1803" y="2668"/>
              <a:ext cx="66" cy="806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19" name="Rectangle 195"/>
            <p:cNvSpPr>
              <a:spLocks noChangeArrowheads="1"/>
            </p:cNvSpPr>
            <p:nvPr/>
          </p:nvSpPr>
          <p:spPr bwMode="auto">
            <a:xfrm>
              <a:off x="2162" y="2668"/>
              <a:ext cx="63" cy="806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0" name="Rectangle 196"/>
            <p:cNvSpPr>
              <a:spLocks noChangeArrowheads="1"/>
            </p:cNvSpPr>
            <p:nvPr/>
          </p:nvSpPr>
          <p:spPr bwMode="auto">
            <a:xfrm>
              <a:off x="794" y="3221"/>
              <a:ext cx="66" cy="253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1" name="Rectangle 197"/>
            <p:cNvSpPr>
              <a:spLocks noChangeArrowheads="1"/>
            </p:cNvSpPr>
            <p:nvPr/>
          </p:nvSpPr>
          <p:spPr bwMode="auto">
            <a:xfrm>
              <a:off x="1153" y="3153"/>
              <a:ext cx="64" cy="321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2" name="Rectangle 198"/>
            <p:cNvSpPr>
              <a:spLocks noChangeArrowheads="1"/>
            </p:cNvSpPr>
            <p:nvPr/>
          </p:nvSpPr>
          <p:spPr bwMode="auto">
            <a:xfrm>
              <a:off x="1510" y="3221"/>
              <a:ext cx="66" cy="253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3" name="Rectangle 199"/>
            <p:cNvSpPr>
              <a:spLocks noChangeArrowheads="1"/>
            </p:cNvSpPr>
            <p:nvPr/>
          </p:nvSpPr>
          <p:spPr bwMode="auto">
            <a:xfrm>
              <a:off x="1869" y="3243"/>
              <a:ext cx="63" cy="231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4" name="Rectangle 200"/>
            <p:cNvSpPr>
              <a:spLocks noChangeArrowheads="1"/>
            </p:cNvSpPr>
            <p:nvPr/>
          </p:nvSpPr>
          <p:spPr bwMode="auto">
            <a:xfrm>
              <a:off x="2225" y="3221"/>
              <a:ext cx="66" cy="253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5" name="Line 201"/>
            <p:cNvSpPr>
              <a:spLocks noChangeShapeType="1"/>
            </p:cNvSpPr>
            <p:nvPr/>
          </p:nvSpPr>
          <p:spPr bwMode="auto">
            <a:xfrm>
              <a:off x="550" y="2612"/>
              <a:ext cx="0" cy="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6" name="Line 202"/>
            <p:cNvSpPr>
              <a:spLocks noChangeShapeType="1"/>
            </p:cNvSpPr>
            <p:nvPr/>
          </p:nvSpPr>
          <p:spPr bwMode="auto">
            <a:xfrm>
              <a:off x="535" y="3474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7" name="Line 203"/>
            <p:cNvSpPr>
              <a:spLocks noChangeShapeType="1"/>
            </p:cNvSpPr>
            <p:nvPr/>
          </p:nvSpPr>
          <p:spPr bwMode="auto">
            <a:xfrm>
              <a:off x="535" y="3359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8" name="Line 204"/>
            <p:cNvSpPr>
              <a:spLocks noChangeShapeType="1"/>
            </p:cNvSpPr>
            <p:nvPr/>
          </p:nvSpPr>
          <p:spPr bwMode="auto">
            <a:xfrm>
              <a:off x="535" y="3243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29" name="Line 205"/>
            <p:cNvSpPr>
              <a:spLocks noChangeShapeType="1"/>
            </p:cNvSpPr>
            <p:nvPr/>
          </p:nvSpPr>
          <p:spPr bwMode="auto">
            <a:xfrm>
              <a:off x="535" y="3130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0" name="Line 206"/>
            <p:cNvSpPr>
              <a:spLocks noChangeShapeType="1"/>
            </p:cNvSpPr>
            <p:nvPr/>
          </p:nvSpPr>
          <p:spPr bwMode="auto">
            <a:xfrm>
              <a:off x="535" y="3015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1" name="Line 207"/>
            <p:cNvSpPr>
              <a:spLocks noChangeShapeType="1"/>
            </p:cNvSpPr>
            <p:nvPr/>
          </p:nvSpPr>
          <p:spPr bwMode="auto">
            <a:xfrm>
              <a:off x="535" y="2899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2" name="Line 208"/>
            <p:cNvSpPr>
              <a:spLocks noChangeShapeType="1"/>
            </p:cNvSpPr>
            <p:nvPr/>
          </p:nvSpPr>
          <p:spPr bwMode="auto">
            <a:xfrm>
              <a:off x="535" y="2784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3" name="Line 209"/>
            <p:cNvSpPr>
              <a:spLocks noChangeShapeType="1"/>
            </p:cNvSpPr>
            <p:nvPr/>
          </p:nvSpPr>
          <p:spPr bwMode="auto">
            <a:xfrm>
              <a:off x="535" y="2668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4" name="Line 210"/>
            <p:cNvSpPr>
              <a:spLocks noChangeShapeType="1"/>
            </p:cNvSpPr>
            <p:nvPr/>
          </p:nvSpPr>
          <p:spPr bwMode="auto">
            <a:xfrm>
              <a:off x="550" y="3474"/>
              <a:ext cx="17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5" name="Line 211"/>
            <p:cNvSpPr>
              <a:spLocks noChangeShapeType="1"/>
            </p:cNvSpPr>
            <p:nvPr/>
          </p:nvSpPr>
          <p:spPr bwMode="auto">
            <a:xfrm flipV="1">
              <a:off x="550" y="3474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6" name="Line 212"/>
            <p:cNvSpPr>
              <a:spLocks noChangeShapeType="1"/>
            </p:cNvSpPr>
            <p:nvPr/>
          </p:nvSpPr>
          <p:spPr bwMode="auto">
            <a:xfrm flipV="1">
              <a:off x="909" y="3474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7" name="Line 213"/>
            <p:cNvSpPr>
              <a:spLocks noChangeShapeType="1"/>
            </p:cNvSpPr>
            <p:nvPr/>
          </p:nvSpPr>
          <p:spPr bwMode="auto">
            <a:xfrm flipV="1">
              <a:off x="1265" y="3474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8" name="Line 214"/>
            <p:cNvSpPr>
              <a:spLocks noChangeShapeType="1"/>
            </p:cNvSpPr>
            <p:nvPr/>
          </p:nvSpPr>
          <p:spPr bwMode="auto">
            <a:xfrm flipV="1">
              <a:off x="1624" y="3474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39" name="Line 215"/>
            <p:cNvSpPr>
              <a:spLocks noChangeShapeType="1"/>
            </p:cNvSpPr>
            <p:nvPr/>
          </p:nvSpPr>
          <p:spPr bwMode="auto">
            <a:xfrm flipV="1">
              <a:off x="1981" y="3474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40" name="Line 216"/>
            <p:cNvSpPr>
              <a:spLocks noChangeShapeType="1"/>
            </p:cNvSpPr>
            <p:nvPr/>
          </p:nvSpPr>
          <p:spPr bwMode="auto">
            <a:xfrm flipV="1">
              <a:off x="2340" y="3474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41" name="Rectangle 217"/>
            <p:cNvSpPr>
              <a:spLocks noChangeArrowheads="1"/>
            </p:cNvSpPr>
            <p:nvPr/>
          </p:nvSpPr>
          <p:spPr bwMode="auto">
            <a:xfrm>
              <a:off x="489" y="3452"/>
              <a:ext cx="5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78042" name="Rectangle 218"/>
            <p:cNvSpPr>
              <a:spLocks noChangeArrowheads="1"/>
            </p:cNvSpPr>
            <p:nvPr/>
          </p:nvSpPr>
          <p:spPr bwMode="auto">
            <a:xfrm>
              <a:off x="428" y="3336"/>
              <a:ext cx="122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0,01</a:t>
              </a:r>
              <a:endParaRPr lang="ru-RU"/>
            </a:p>
          </p:txBody>
        </p:sp>
        <p:sp>
          <p:nvSpPr>
            <p:cNvPr id="78043" name="Rectangle 219"/>
            <p:cNvSpPr>
              <a:spLocks noChangeArrowheads="1"/>
            </p:cNvSpPr>
            <p:nvPr/>
          </p:nvSpPr>
          <p:spPr bwMode="auto">
            <a:xfrm>
              <a:off x="428" y="3221"/>
              <a:ext cx="122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0,02</a:t>
              </a:r>
              <a:endParaRPr lang="ru-RU"/>
            </a:p>
          </p:txBody>
        </p:sp>
        <p:sp>
          <p:nvSpPr>
            <p:cNvPr id="78044" name="Rectangle 220"/>
            <p:cNvSpPr>
              <a:spLocks noChangeArrowheads="1"/>
            </p:cNvSpPr>
            <p:nvPr/>
          </p:nvSpPr>
          <p:spPr bwMode="auto">
            <a:xfrm>
              <a:off x="428" y="3108"/>
              <a:ext cx="122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0,03</a:t>
              </a:r>
              <a:endParaRPr lang="ru-RU"/>
            </a:p>
          </p:txBody>
        </p:sp>
        <p:sp>
          <p:nvSpPr>
            <p:cNvPr id="78045" name="Rectangle 221"/>
            <p:cNvSpPr>
              <a:spLocks noChangeArrowheads="1"/>
            </p:cNvSpPr>
            <p:nvPr/>
          </p:nvSpPr>
          <p:spPr bwMode="auto">
            <a:xfrm>
              <a:off x="428" y="2992"/>
              <a:ext cx="122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0,04</a:t>
              </a:r>
              <a:endParaRPr lang="ru-RU"/>
            </a:p>
          </p:txBody>
        </p:sp>
        <p:sp>
          <p:nvSpPr>
            <p:cNvPr id="78046" name="Rectangle 222"/>
            <p:cNvSpPr>
              <a:spLocks noChangeArrowheads="1"/>
            </p:cNvSpPr>
            <p:nvPr/>
          </p:nvSpPr>
          <p:spPr bwMode="auto">
            <a:xfrm>
              <a:off x="428" y="2877"/>
              <a:ext cx="122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0,05</a:t>
              </a:r>
              <a:endParaRPr lang="ru-RU"/>
            </a:p>
          </p:txBody>
        </p:sp>
        <p:sp>
          <p:nvSpPr>
            <p:cNvPr id="78047" name="Rectangle 223"/>
            <p:cNvSpPr>
              <a:spLocks noChangeArrowheads="1"/>
            </p:cNvSpPr>
            <p:nvPr/>
          </p:nvSpPr>
          <p:spPr bwMode="auto">
            <a:xfrm>
              <a:off x="428" y="2761"/>
              <a:ext cx="122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0,06</a:t>
              </a:r>
              <a:endParaRPr lang="ru-RU"/>
            </a:p>
          </p:txBody>
        </p:sp>
        <p:sp>
          <p:nvSpPr>
            <p:cNvPr id="78048" name="Rectangle 224"/>
            <p:cNvSpPr>
              <a:spLocks noChangeArrowheads="1"/>
            </p:cNvSpPr>
            <p:nvPr/>
          </p:nvSpPr>
          <p:spPr bwMode="auto">
            <a:xfrm>
              <a:off x="428" y="2646"/>
              <a:ext cx="122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0,07</a:t>
              </a:r>
              <a:endParaRPr lang="ru-RU"/>
            </a:p>
          </p:txBody>
        </p:sp>
        <p:sp>
          <p:nvSpPr>
            <p:cNvPr id="78049" name="Rectangle 225"/>
            <p:cNvSpPr>
              <a:spLocks noChangeArrowheads="1"/>
            </p:cNvSpPr>
            <p:nvPr/>
          </p:nvSpPr>
          <p:spPr bwMode="auto">
            <a:xfrm>
              <a:off x="699" y="3499"/>
              <a:ext cx="85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300" b="0">
                  <a:solidFill>
                    <a:srgbClr val="000000"/>
                  </a:solidFill>
                </a:rPr>
                <a:t>КЛМ</a:t>
              </a:r>
              <a:endParaRPr lang="ru-RU"/>
            </a:p>
          </p:txBody>
        </p:sp>
        <p:sp>
          <p:nvSpPr>
            <p:cNvPr id="78050" name="Rectangle 226"/>
            <p:cNvSpPr>
              <a:spLocks noChangeArrowheads="1"/>
            </p:cNvSpPr>
            <p:nvPr/>
          </p:nvSpPr>
          <p:spPr bwMode="auto">
            <a:xfrm>
              <a:off x="1058" y="3499"/>
              <a:ext cx="85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300" b="0">
                  <a:solidFill>
                    <a:srgbClr val="000000"/>
                  </a:solidFill>
                </a:rPr>
                <a:t>КРМ</a:t>
              </a:r>
              <a:endParaRPr lang="ru-RU"/>
            </a:p>
          </p:txBody>
        </p:sp>
        <p:sp>
          <p:nvSpPr>
            <p:cNvPr id="78051" name="Rectangle 227"/>
            <p:cNvSpPr>
              <a:spLocks noChangeArrowheads="1"/>
            </p:cNvSpPr>
            <p:nvPr/>
          </p:nvSpPr>
          <p:spPr bwMode="auto">
            <a:xfrm>
              <a:off x="1429" y="3499"/>
              <a:ext cx="61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300" b="0">
                  <a:solidFill>
                    <a:srgbClr val="000000"/>
                  </a:solidFill>
                </a:rPr>
                <a:t>ДХ</a:t>
              </a:r>
              <a:endParaRPr lang="ru-RU"/>
            </a:p>
          </p:txBody>
        </p:sp>
        <p:sp>
          <p:nvSpPr>
            <p:cNvPr id="78052" name="Rectangle 228"/>
            <p:cNvSpPr>
              <a:spLocks noChangeArrowheads="1"/>
            </p:cNvSpPr>
            <p:nvPr/>
          </p:nvSpPr>
          <p:spPr bwMode="auto">
            <a:xfrm>
              <a:off x="1766" y="3499"/>
              <a:ext cx="103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300" b="0">
                  <a:solidFill>
                    <a:srgbClr val="000000"/>
                  </a:solidFill>
                </a:rPr>
                <a:t>ПАКТ</a:t>
              </a:r>
              <a:endParaRPr lang="ru-RU"/>
            </a:p>
          </p:txBody>
        </p:sp>
        <p:sp>
          <p:nvSpPr>
            <p:cNvPr id="78053" name="Rectangle 229"/>
            <p:cNvSpPr>
              <a:spLocks noChangeArrowheads="1"/>
            </p:cNvSpPr>
            <p:nvPr/>
          </p:nvSpPr>
          <p:spPr bwMode="auto">
            <a:xfrm>
              <a:off x="2132" y="3499"/>
              <a:ext cx="83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300" b="0">
                  <a:solidFill>
                    <a:srgbClr val="000000"/>
                  </a:solidFill>
                </a:rPr>
                <a:t>ПКР</a:t>
              </a:r>
              <a:endParaRPr lang="ru-RU"/>
            </a:p>
          </p:txBody>
        </p:sp>
        <p:sp>
          <p:nvSpPr>
            <p:cNvPr id="78054" name="Rectangle 230"/>
            <p:cNvSpPr>
              <a:spLocks noChangeArrowheads="1"/>
            </p:cNvSpPr>
            <p:nvPr/>
          </p:nvSpPr>
          <p:spPr bwMode="auto">
            <a:xfrm>
              <a:off x="697" y="3572"/>
              <a:ext cx="1518" cy="11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55" name="Rectangle 231"/>
            <p:cNvSpPr>
              <a:spLocks noChangeArrowheads="1"/>
            </p:cNvSpPr>
            <p:nvPr/>
          </p:nvSpPr>
          <p:spPr bwMode="auto">
            <a:xfrm>
              <a:off x="709" y="3590"/>
              <a:ext cx="22" cy="20"/>
            </a:xfrm>
            <a:prstGeom prst="rect">
              <a:avLst/>
            </a:prstGeom>
            <a:solidFill>
              <a:srgbClr val="9999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56" name="Rectangle 232"/>
            <p:cNvSpPr>
              <a:spLocks noChangeArrowheads="1"/>
            </p:cNvSpPr>
            <p:nvPr/>
          </p:nvSpPr>
          <p:spPr bwMode="auto">
            <a:xfrm>
              <a:off x="743" y="3581"/>
              <a:ext cx="669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0">
                  <a:solidFill>
                    <a:srgbClr val="000000"/>
                  </a:solidFill>
                </a:rPr>
                <a:t>Среднее значение, Осень 2007</a:t>
              </a:r>
              <a:endParaRPr lang="ru-RU"/>
            </a:p>
          </p:txBody>
        </p:sp>
        <p:sp>
          <p:nvSpPr>
            <p:cNvPr id="78057" name="Rectangle 233"/>
            <p:cNvSpPr>
              <a:spLocks noChangeArrowheads="1"/>
            </p:cNvSpPr>
            <p:nvPr/>
          </p:nvSpPr>
          <p:spPr bwMode="auto">
            <a:xfrm>
              <a:off x="1471" y="3590"/>
              <a:ext cx="22" cy="20"/>
            </a:xfrm>
            <a:prstGeom prst="rect">
              <a:avLst/>
            </a:prstGeom>
            <a:solidFill>
              <a:srgbClr val="9933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58" name="Rectangle 234"/>
            <p:cNvSpPr>
              <a:spLocks noChangeArrowheads="1"/>
            </p:cNvSpPr>
            <p:nvPr/>
          </p:nvSpPr>
          <p:spPr bwMode="auto">
            <a:xfrm>
              <a:off x="1505" y="3581"/>
              <a:ext cx="669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0">
                  <a:solidFill>
                    <a:srgbClr val="000000"/>
                  </a:solidFill>
                </a:rPr>
                <a:t>Среднее значение, Осень 2008</a:t>
              </a:r>
              <a:endParaRPr lang="ru-RU"/>
            </a:p>
          </p:txBody>
        </p:sp>
        <p:sp>
          <p:nvSpPr>
            <p:cNvPr id="78059" name="Rectangle 235"/>
            <p:cNvSpPr>
              <a:spLocks noChangeArrowheads="1"/>
            </p:cNvSpPr>
            <p:nvPr/>
          </p:nvSpPr>
          <p:spPr bwMode="auto">
            <a:xfrm>
              <a:off x="709" y="3644"/>
              <a:ext cx="22" cy="20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60" name="Rectangle 236"/>
            <p:cNvSpPr>
              <a:spLocks noChangeArrowheads="1"/>
            </p:cNvSpPr>
            <p:nvPr/>
          </p:nvSpPr>
          <p:spPr bwMode="auto">
            <a:xfrm>
              <a:off x="743" y="3635"/>
              <a:ext cx="669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0">
                  <a:solidFill>
                    <a:srgbClr val="000000"/>
                  </a:solidFill>
                </a:rPr>
                <a:t>Среднее значение, Осень 2009</a:t>
              </a:r>
              <a:endParaRPr lang="ru-RU"/>
            </a:p>
          </p:txBody>
        </p:sp>
        <p:sp>
          <p:nvSpPr>
            <p:cNvPr id="78061" name="Rectangle 237"/>
            <p:cNvSpPr>
              <a:spLocks noChangeArrowheads="1"/>
            </p:cNvSpPr>
            <p:nvPr/>
          </p:nvSpPr>
          <p:spPr bwMode="auto">
            <a:xfrm>
              <a:off x="1471" y="3644"/>
              <a:ext cx="22" cy="20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62" name="Rectangle 238"/>
            <p:cNvSpPr>
              <a:spLocks noChangeArrowheads="1"/>
            </p:cNvSpPr>
            <p:nvPr/>
          </p:nvSpPr>
          <p:spPr bwMode="auto">
            <a:xfrm>
              <a:off x="1505" y="3635"/>
              <a:ext cx="894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0">
                  <a:solidFill>
                    <a:srgbClr val="000000"/>
                  </a:solidFill>
                </a:rPr>
                <a:t>Среднее значение, Осень 2011(Мекенсак)</a:t>
              </a:r>
              <a:endParaRPr lang="ru-RU"/>
            </a:p>
          </p:txBody>
        </p:sp>
        <p:sp>
          <p:nvSpPr>
            <p:cNvPr id="78063" name="Rectangle 239"/>
            <p:cNvSpPr>
              <a:spLocks noChangeArrowheads="1"/>
            </p:cNvSpPr>
            <p:nvPr/>
          </p:nvSpPr>
          <p:spPr bwMode="auto">
            <a:xfrm>
              <a:off x="396" y="2555"/>
              <a:ext cx="1941" cy="113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3200400" y="381000"/>
            <a:ext cx="267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ru-RU" sz="2400">
                <a:solidFill>
                  <a:schemeClr val="tx2"/>
                </a:solidFill>
                <a:latin typeface="Garamond" pitchFamily="18" charset="0"/>
              </a:rPr>
              <a:t>МОРСКАЯ ВОДА</a:t>
            </a:r>
          </a:p>
        </p:txBody>
      </p:sp>
      <p:sp>
        <p:nvSpPr>
          <p:cNvPr id="77833" name="Text Box 49"/>
          <p:cNvSpPr txBox="1">
            <a:spLocks noChangeArrowheads="1"/>
          </p:cNvSpPr>
          <p:nvPr/>
        </p:nvSpPr>
        <p:spPr bwMode="auto">
          <a:xfrm>
            <a:off x="3708400" y="2420938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Весна</a:t>
            </a:r>
          </a:p>
        </p:txBody>
      </p:sp>
      <p:sp>
        <p:nvSpPr>
          <p:cNvPr id="77840" name="Rectangle 57"/>
          <p:cNvSpPr>
            <a:spLocks noChangeArrowheads="1"/>
          </p:cNvSpPr>
          <p:nvPr/>
        </p:nvSpPr>
        <p:spPr bwMode="auto">
          <a:xfrm>
            <a:off x="539750" y="1284288"/>
            <a:ext cx="337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0" u="sng">
                <a:solidFill>
                  <a:schemeClr val="tx2"/>
                </a:solidFill>
              </a:rPr>
              <a:t>Содержание хрома в воде:</a:t>
            </a:r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900113" y="6308725"/>
            <a:ext cx="208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>
                <a:solidFill>
                  <a:srgbClr val="FF3300"/>
                </a:solidFill>
                <a:latin typeface="Garamond" pitchFamily="18" charset="0"/>
              </a:rPr>
              <a:t>ПДК</a:t>
            </a:r>
            <a:r>
              <a:rPr lang="ru-RU" sz="1600" baseline="-25000">
                <a:solidFill>
                  <a:srgbClr val="FF3300"/>
                </a:solidFill>
                <a:latin typeface="Garamond" pitchFamily="18" charset="0"/>
              </a:rPr>
              <a:t>хром</a:t>
            </a:r>
            <a:r>
              <a:rPr lang="ru-RU" sz="1600">
                <a:solidFill>
                  <a:srgbClr val="FF3300"/>
                </a:solidFill>
                <a:latin typeface="Garamond" pitchFamily="18" charset="0"/>
              </a:rPr>
              <a:t> =0.02 мг/л</a:t>
            </a: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5364163" y="6308725"/>
            <a:ext cx="208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>
                <a:solidFill>
                  <a:srgbClr val="FF3300"/>
                </a:solidFill>
                <a:latin typeface="Garamond" pitchFamily="18" charset="0"/>
              </a:rPr>
              <a:t>ПДК</a:t>
            </a:r>
            <a:r>
              <a:rPr lang="ru-RU" sz="1600" baseline="-25000">
                <a:solidFill>
                  <a:srgbClr val="FF3300"/>
                </a:solidFill>
                <a:latin typeface="Garamond" pitchFamily="18" charset="0"/>
              </a:rPr>
              <a:t>медь</a:t>
            </a:r>
            <a:r>
              <a:rPr lang="ru-RU" sz="1600">
                <a:solidFill>
                  <a:srgbClr val="FF3300"/>
                </a:solidFill>
                <a:latin typeface="Garamond" pitchFamily="18" charset="0"/>
              </a:rPr>
              <a:t> =0.005 мг/л</a:t>
            </a:r>
          </a:p>
        </p:txBody>
      </p:sp>
      <p:sp>
        <p:nvSpPr>
          <p:cNvPr id="77843" name="Text Box 62"/>
          <p:cNvSpPr txBox="1">
            <a:spLocks noChangeArrowheads="1"/>
          </p:cNvSpPr>
          <p:nvPr/>
        </p:nvSpPr>
        <p:spPr bwMode="auto">
          <a:xfrm>
            <a:off x="3708400" y="45815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Осень</a:t>
            </a:r>
          </a:p>
        </p:txBody>
      </p:sp>
      <p:sp>
        <p:nvSpPr>
          <p:cNvPr id="77844" name="Rectangle 63"/>
          <p:cNvSpPr>
            <a:spLocks noChangeArrowheads="1"/>
          </p:cNvSpPr>
          <p:nvPr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b="0"/>
          </a:p>
        </p:txBody>
      </p:sp>
      <p:sp>
        <p:nvSpPr>
          <p:cNvPr id="77845" name="Text Box 64"/>
          <p:cNvSpPr txBox="1">
            <a:spLocks noChangeArrowheads="1"/>
          </p:cNvSpPr>
          <p:nvPr/>
        </p:nvSpPr>
        <p:spPr bwMode="auto">
          <a:xfrm>
            <a:off x="539750" y="3716338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chemeClr val="tx2"/>
                </a:solidFill>
                <a:latin typeface="Garamond" pitchFamily="18" charset="0"/>
              </a:rPr>
              <a:t>Превышения ПДК в 43-170 раз</a:t>
            </a:r>
          </a:p>
        </p:txBody>
      </p:sp>
      <p:sp>
        <p:nvSpPr>
          <p:cNvPr id="77846" name="Text Box 65"/>
          <p:cNvSpPr txBox="1">
            <a:spLocks noChangeArrowheads="1"/>
          </p:cNvSpPr>
          <p:nvPr/>
        </p:nvSpPr>
        <p:spPr bwMode="auto">
          <a:xfrm>
            <a:off x="4859338" y="3733800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chemeClr val="tx2"/>
                </a:solidFill>
                <a:latin typeface="Garamond" pitchFamily="18" charset="0"/>
              </a:rPr>
              <a:t>Превышения ПДК в 4-38 раз</a:t>
            </a:r>
          </a:p>
        </p:txBody>
      </p:sp>
      <p:sp>
        <p:nvSpPr>
          <p:cNvPr id="77847" name="Text Box 66"/>
          <p:cNvSpPr txBox="1">
            <a:spLocks noChangeArrowheads="1"/>
          </p:cNvSpPr>
          <p:nvPr/>
        </p:nvSpPr>
        <p:spPr bwMode="auto">
          <a:xfrm>
            <a:off x="539750" y="6021388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chemeClr val="tx2"/>
                </a:solidFill>
                <a:latin typeface="Garamond" pitchFamily="18" charset="0"/>
              </a:rPr>
              <a:t>Превышения ПДК в 6-70 раз</a:t>
            </a:r>
          </a:p>
        </p:txBody>
      </p:sp>
      <p:sp>
        <p:nvSpPr>
          <p:cNvPr id="77848" name="Text Box 67"/>
          <p:cNvSpPr txBox="1">
            <a:spLocks noChangeArrowheads="1"/>
          </p:cNvSpPr>
          <p:nvPr/>
        </p:nvSpPr>
        <p:spPr bwMode="auto">
          <a:xfrm>
            <a:off x="4859338" y="6021388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chemeClr val="tx2"/>
                </a:solidFill>
                <a:latin typeface="Garamond" pitchFamily="18" charset="0"/>
              </a:rPr>
              <a:t>Превышения ПДК в 20-110 раз</a:t>
            </a:r>
          </a:p>
        </p:txBody>
      </p:sp>
      <p:graphicFrame>
        <p:nvGraphicFramePr>
          <p:cNvPr id="77884" name="Object 60"/>
          <p:cNvGraphicFramePr>
            <a:graphicFrameLocks noChangeAspect="1"/>
          </p:cNvGraphicFramePr>
          <p:nvPr/>
        </p:nvGraphicFramePr>
        <p:xfrm>
          <a:off x="609600" y="1824038"/>
          <a:ext cx="3109913" cy="1909762"/>
        </p:xfrm>
        <a:graphic>
          <a:graphicData uri="http://schemas.openxmlformats.org/presentationml/2006/ole">
            <p:oleObj spid="_x0000_s77884" name="Диаграмма" r:id="rId3" imgW="8734425" imgH="5210175" progId="Excel.Chart.8">
              <p:embed/>
            </p:oleObj>
          </a:graphicData>
        </a:graphic>
      </p:graphicFrame>
      <p:sp>
        <p:nvSpPr>
          <p:cNvPr id="77885" name="Line 61"/>
          <p:cNvSpPr>
            <a:spLocks noChangeShapeType="1"/>
          </p:cNvSpPr>
          <p:nvPr/>
        </p:nvSpPr>
        <p:spPr bwMode="auto">
          <a:xfrm flipV="1">
            <a:off x="876300" y="3148013"/>
            <a:ext cx="2820988" cy="4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86" name="Text Box 62"/>
          <p:cNvSpPr txBox="1">
            <a:spLocks noChangeArrowheads="1"/>
          </p:cNvSpPr>
          <p:nvPr/>
        </p:nvSpPr>
        <p:spPr bwMode="auto">
          <a:xfrm>
            <a:off x="3409950" y="2890838"/>
            <a:ext cx="400050" cy="1984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>
                <a:solidFill>
                  <a:srgbClr val="FF3300"/>
                </a:solidFill>
              </a:rPr>
              <a:t>ПДК</a:t>
            </a:r>
          </a:p>
        </p:txBody>
      </p:sp>
      <p:grpSp>
        <p:nvGrpSpPr>
          <p:cNvPr id="77896" name="Group 72"/>
          <p:cNvGrpSpPr>
            <a:grpSpLocks noChangeAspect="1"/>
          </p:cNvGrpSpPr>
          <p:nvPr/>
        </p:nvGrpSpPr>
        <p:grpSpPr bwMode="auto">
          <a:xfrm>
            <a:off x="4800600" y="1752600"/>
            <a:ext cx="3336925" cy="1981200"/>
            <a:chOff x="2976" y="720"/>
            <a:chExt cx="2534" cy="1680"/>
          </a:xfrm>
        </p:grpSpPr>
        <p:sp>
          <p:nvSpPr>
            <p:cNvPr id="77895" name="AutoShape 71"/>
            <p:cNvSpPr>
              <a:spLocks noChangeAspect="1" noChangeArrowheads="1" noTextEdit="1"/>
            </p:cNvSpPr>
            <p:nvPr/>
          </p:nvSpPr>
          <p:spPr bwMode="auto">
            <a:xfrm>
              <a:off x="2976" y="720"/>
              <a:ext cx="2448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97" name="Rectangle 73"/>
            <p:cNvSpPr>
              <a:spLocks noChangeArrowheads="1"/>
            </p:cNvSpPr>
            <p:nvPr/>
          </p:nvSpPr>
          <p:spPr bwMode="auto">
            <a:xfrm>
              <a:off x="2995" y="739"/>
              <a:ext cx="2406" cy="16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98" name="Rectangle 74"/>
            <p:cNvSpPr>
              <a:spLocks noChangeArrowheads="1"/>
            </p:cNvSpPr>
            <p:nvPr/>
          </p:nvSpPr>
          <p:spPr bwMode="auto">
            <a:xfrm>
              <a:off x="3137" y="777"/>
              <a:ext cx="2268" cy="1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99" name="Line 75"/>
            <p:cNvSpPr>
              <a:spLocks noChangeShapeType="1"/>
            </p:cNvSpPr>
            <p:nvPr/>
          </p:nvSpPr>
          <p:spPr bwMode="auto">
            <a:xfrm>
              <a:off x="3137" y="1888"/>
              <a:ext cx="22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0" name="Line 76"/>
            <p:cNvSpPr>
              <a:spLocks noChangeShapeType="1"/>
            </p:cNvSpPr>
            <p:nvPr/>
          </p:nvSpPr>
          <p:spPr bwMode="auto">
            <a:xfrm>
              <a:off x="3137" y="1728"/>
              <a:ext cx="22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1" name="Line 77"/>
            <p:cNvSpPr>
              <a:spLocks noChangeShapeType="1"/>
            </p:cNvSpPr>
            <p:nvPr/>
          </p:nvSpPr>
          <p:spPr bwMode="auto">
            <a:xfrm>
              <a:off x="3137" y="1571"/>
              <a:ext cx="22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2" name="Line 78"/>
            <p:cNvSpPr>
              <a:spLocks noChangeShapeType="1"/>
            </p:cNvSpPr>
            <p:nvPr/>
          </p:nvSpPr>
          <p:spPr bwMode="auto">
            <a:xfrm>
              <a:off x="3137" y="1411"/>
              <a:ext cx="22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3" name="Line 79"/>
            <p:cNvSpPr>
              <a:spLocks noChangeShapeType="1"/>
            </p:cNvSpPr>
            <p:nvPr/>
          </p:nvSpPr>
          <p:spPr bwMode="auto">
            <a:xfrm>
              <a:off x="3137" y="1255"/>
              <a:ext cx="22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4" name="Line 80"/>
            <p:cNvSpPr>
              <a:spLocks noChangeShapeType="1"/>
            </p:cNvSpPr>
            <p:nvPr/>
          </p:nvSpPr>
          <p:spPr bwMode="auto">
            <a:xfrm>
              <a:off x="3137" y="1094"/>
              <a:ext cx="22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5" name="Line 81"/>
            <p:cNvSpPr>
              <a:spLocks noChangeShapeType="1"/>
            </p:cNvSpPr>
            <p:nvPr/>
          </p:nvSpPr>
          <p:spPr bwMode="auto">
            <a:xfrm>
              <a:off x="3137" y="938"/>
              <a:ext cx="22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6" name="Line 82"/>
            <p:cNvSpPr>
              <a:spLocks noChangeShapeType="1"/>
            </p:cNvSpPr>
            <p:nvPr/>
          </p:nvSpPr>
          <p:spPr bwMode="auto">
            <a:xfrm>
              <a:off x="3137" y="777"/>
              <a:ext cx="22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7" name="Rectangle 83"/>
            <p:cNvSpPr>
              <a:spLocks noChangeArrowheads="1"/>
            </p:cNvSpPr>
            <p:nvPr/>
          </p:nvSpPr>
          <p:spPr bwMode="auto">
            <a:xfrm>
              <a:off x="3137" y="777"/>
              <a:ext cx="2268" cy="1268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8" name="Rectangle 84"/>
            <p:cNvSpPr>
              <a:spLocks noChangeArrowheads="1"/>
            </p:cNvSpPr>
            <p:nvPr/>
          </p:nvSpPr>
          <p:spPr bwMode="auto">
            <a:xfrm>
              <a:off x="3198" y="1316"/>
              <a:ext cx="84" cy="729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09" name="Rectangle 85"/>
            <p:cNvSpPr>
              <a:spLocks noChangeArrowheads="1"/>
            </p:cNvSpPr>
            <p:nvPr/>
          </p:nvSpPr>
          <p:spPr bwMode="auto">
            <a:xfrm>
              <a:off x="3653" y="1159"/>
              <a:ext cx="84" cy="886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0" name="Rectangle 86"/>
            <p:cNvSpPr>
              <a:spLocks noChangeArrowheads="1"/>
            </p:cNvSpPr>
            <p:nvPr/>
          </p:nvSpPr>
          <p:spPr bwMode="auto">
            <a:xfrm>
              <a:off x="4104" y="873"/>
              <a:ext cx="85" cy="1172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1" name="Rectangle 87"/>
            <p:cNvSpPr>
              <a:spLocks noChangeArrowheads="1"/>
            </p:cNvSpPr>
            <p:nvPr/>
          </p:nvSpPr>
          <p:spPr bwMode="auto">
            <a:xfrm>
              <a:off x="4560" y="1094"/>
              <a:ext cx="84" cy="951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2" name="Rectangle 88"/>
            <p:cNvSpPr>
              <a:spLocks noChangeArrowheads="1"/>
            </p:cNvSpPr>
            <p:nvPr/>
          </p:nvSpPr>
          <p:spPr bwMode="auto">
            <a:xfrm>
              <a:off x="5011" y="938"/>
              <a:ext cx="84" cy="1107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3" name="Rectangle 89"/>
            <p:cNvSpPr>
              <a:spLocks noChangeArrowheads="1"/>
            </p:cNvSpPr>
            <p:nvPr/>
          </p:nvSpPr>
          <p:spPr bwMode="auto">
            <a:xfrm>
              <a:off x="3282" y="1094"/>
              <a:ext cx="84" cy="951"/>
            </a:xfrm>
            <a:prstGeom prst="rect">
              <a:avLst/>
            </a:prstGeom>
            <a:solidFill>
              <a:srgbClr val="9933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4" name="Rectangle 90"/>
            <p:cNvSpPr>
              <a:spLocks noChangeArrowheads="1"/>
            </p:cNvSpPr>
            <p:nvPr/>
          </p:nvSpPr>
          <p:spPr bwMode="auto">
            <a:xfrm>
              <a:off x="3737" y="1094"/>
              <a:ext cx="81" cy="951"/>
            </a:xfrm>
            <a:prstGeom prst="rect">
              <a:avLst/>
            </a:prstGeom>
            <a:solidFill>
              <a:srgbClr val="9933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5" name="Rectangle 91"/>
            <p:cNvSpPr>
              <a:spLocks noChangeArrowheads="1"/>
            </p:cNvSpPr>
            <p:nvPr/>
          </p:nvSpPr>
          <p:spPr bwMode="auto">
            <a:xfrm>
              <a:off x="4189" y="1411"/>
              <a:ext cx="84" cy="634"/>
            </a:xfrm>
            <a:prstGeom prst="rect">
              <a:avLst/>
            </a:prstGeom>
            <a:solidFill>
              <a:srgbClr val="9933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6" name="Rectangle 92"/>
            <p:cNvSpPr>
              <a:spLocks noChangeArrowheads="1"/>
            </p:cNvSpPr>
            <p:nvPr/>
          </p:nvSpPr>
          <p:spPr bwMode="auto">
            <a:xfrm>
              <a:off x="4644" y="1094"/>
              <a:ext cx="80" cy="951"/>
            </a:xfrm>
            <a:prstGeom prst="rect">
              <a:avLst/>
            </a:prstGeom>
            <a:solidFill>
              <a:srgbClr val="9933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7" name="Rectangle 93"/>
            <p:cNvSpPr>
              <a:spLocks noChangeArrowheads="1"/>
            </p:cNvSpPr>
            <p:nvPr/>
          </p:nvSpPr>
          <p:spPr bwMode="auto">
            <a:xfrm>
              <a:off x="5095" y="1411"/>
              <a:ext cx="84" cy="634"/>
            </a:xfrm>
            <a:prstGeom prst="rect">
              <a:avLst/>
            </a:prstGeom>
            <a:solidFill>
              <a:srgbClr val="9933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8" name="Rectangle 94"/>
            <p:cNvSpPr>
              <a:spLocks noChangeArrowheads="1"/>
            </p:cNvSpPr>
            <p:nvPr/>
          </p:nvSpPr>
          <p:spPr bwMode="auto">
            <a:xfrm>
              <a:off x="3366" y="1919"/>
              <a:ext cx="80" cy="12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19" name="Rectangle 95"/>
            <p:cNvSpPr>
              <a:spLocks noChangeArrowheads="1"/>
            </p:cNvSpPr>
            <p:nvPr/>
          </p:nvSpPr>
          <p:spPr bwMode="auto">
            <a:xfrm>
              <a:off x="3818" y="1697"/>
              <a:ext cx="84" cy="34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0" name="Rectangle 96"/>
            <p:cNvSpPr>
              <a:spLocks noChangeArrowheads="1"/>
            </p:cNvSpPr>
            <p:nvPr/>
          </p:nvSpPr>
          <p:spPr bwMode="auto">
            <a:xfrm>
              <a:off x="4273" y="1919"/>
              <a:ext cx="80" cy="12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1" name="Rectangle 97"/>
            <p:cNvSpPr>
              <a:spLocks noChangeArrowheads="1"/>
            </p:cNvSpPr>
            <p:nvPr/>
          </p:nvSpPr>
          <p:spPr bwMode="auto">
            <a:xfrm>
              <a:off x="4724" y="1919"/>
              <a:ext cx="84" cy="12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2" name="Rectangle 98"/>
            <p:cNvSpPr>
              <a:spLocks noChangeArrowheads="1"/>
            </p:cNvSpPr>
            <p:nvPr/>
          </p:nvSpPr>
          <p:spPr bwMode="auto">
            <a:xfrm>
              <a:off x="5179" y="1442"/>
              <a:ext cx="81" cy="603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3" name="Rectangle 99"/>
            <p:cNvSpPr>
              <a:spLocks noChangeArrowheads="1"/>
            </p:cNvSpPr>
            <p:nvPr/>
          </p:nvSpPr>
          <p:spPr bwMode="auto">
            <a:xfrm>
              <a:off x="3446" y="1888"/>
              <a:ext cx="85" cy="157"/>
            </a:xfrm>
            <a:prstGeom prst="rect">
              <a:avLst/>
            </a:prstGeom>
            <a:solidFill>
              <a:srgbClr val="CC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4" name="Rectangle 100"/>
            <p:cNvSpPr>
              <a:spLocks noChangeArrowheads="1"/>
            </p:cNvSpPr>
            <p:nvPr/>
          </p:nvSpPr>
          <p:spPr bwMode="auto">
            <a:xfrm>
              <a:off x="3902" y="1888"/>
              <a:ext cx="80" cy="157"/>
            </a:xfrm>
            <a:prstGeom prst="rect">
              <a:avLst/>
            </a:prstGeom>
            <a:solidFill>
              <a:srgbClr val="CC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5" name="Rectangle 101"/>
            <p:cNvSpPr>
              <a:spLocks noChangeArrowheads="1"/>
            </p:cNvSpPr>
            <p:nvPr/>
          </p:nvSpPr>
          <p:spPr bwMode="auto">
            <a:xfrm>
              <a:off x="4353" y="1888"/>
              <a:ext cx="84" cy="157"/>
            </a:xfrm>
            <a:prstGeom prst="rect">
              <a:avLst/>
            </a:prstGeom>
            <a:solidFill>
              <a:srgbClr val="CC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6" name="Rectangle 102"/>
            <p:cNvSpPr>
              <a:spLocks noChangeArrowheads="1"/>
            </p:cNvSpPr>
            <p:nvPr/>
          </p:nvSpPr>
          <p:spPr bwMode="auto">
            <a:xfrm>
              <a:off x="4808" y="1888"/>
              <a:ext cx="81" cy="157"/>
            </a:xfrm>
            <a:prstGeom prst="rect">
              <a:avLst/>
            </a:prstGeom>
            <a:solidFill>
              <a:srgbClr val="CC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7" name="Rectangle 103"/>
            <p:cNvSpPr>
              <a:spLocks noChangeArrowheads="1"/>
            </p:cNvSpPr>
            <p:nvPr/>
          </p:nvSpPr>
          <p:spPr bwMode="auto">
            <a:xfrm>
              <a:off x="5260" y="1888"/>
              <a:ext cx="84" cy="157"/>
            </a:xfrm>
            <a:prstGeom prst="rect">
              <a:avLst/>
            </a:prstGeom>
            <a:solidFill>
              <a:srgbClr val="CC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8" name="Line 104"/>
            <p:cNvSpPr>
              <a:spLocks noChangeShapeType="1"/>
            </p:cNvSpPr>
            <p:nvPr/>
          </p:nvSpPr>
          <p:spPr bwMode="auto">
            <a:xfrm>
              <a:off x="3137" y="777"/>
              <a:ext cx="0" cy="12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29" name="Line 105"/>
            <p:cNvSpPr>
              <a:spLocks noChangeShapeType="1"/>
            </p:cNvSpPr>
            <p:nvPr/>
          </p:nvSpPr>
          <p:spPr bwMode="auto">
            <a:xfrm>
              <a:off x="3125" y="204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0" name="Line 106"/>
            <p:cNvSpPr>
              <a:spLocks noChangeShapeType="1"/>
            </p:cNvSpPr>
            <p:nvPr/>
          </p:nvSpPr>
          <p:spPr bwMode="auto">
            <a:xfrm>
              <a:off x="3125" y="1888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1" name="Line 107"/>
            <p:cNvSpPr>
              <a:spLocks noChangeShapeType="1"/>
            </p:cNvSpPr>
            <p:nvPr/>
          </p:nvSpPr>
          <p:spPr bwMode="auto">
            <a:xfrm>
              <a:off x="3125" y="1728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2" name="Line 108"/>
            <p:cNvSpPr>
              <a:spLocks noChangeShapeType="1"/>
            </p:cNvSpPr>
            <p:nvPr/>
          </p:nvSpPr>
          <p:spPr bwMode="auto">
            <a:xfrm>
              <a:off x="3125" y="1571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3" name="Line 109"/>
            <p:cNvSpPr>
              <a:spLocks noChangeShapeType="1"/>
            </p:cNvSpPr>
            <p:nvPr/>
          </p:nvSpPr>
          <p:spPr bwMode="auto">
            <a:xfrm>
              <a:off x="3125" y="1411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4" name="Line 110"/>
            <p:cNvSpPr>
              <a:spLocks noChangeShapeType="1"/>
            </p:cNvSpPr>
            <p:nvPr/>
          </p:nvSpPr>
          <p:spPr bwMode="auto">
            <a:xfrm>
              <a:off x="3125" y="125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5" name="Line 111"/>
            <p:cNvSpPr>
              <a:spLocks noChangeShapeType="1"/>
            </p:cNvSpPr>
            <p:nvPr/>
          </p:nvSpPr>
          <p:spPr bwMode="auto">
            <a:xfrm>
              <a:off x="3125" y="109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6" name="Line 112"/>
            <p:cNvSpPr>
              <a:spLocks noChangeShapeType="1"/>
            </p:cNvSpPr>
            <p:nvPr/>
          </p:nvSpPr>
          <p:spPr bwMode="auto">
            <a:xfrm>
              <a:off x="3125" y="938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7" name="Line 113"/>
            <p:cNvSpPr>
              <a:spLocks noChangeShapeType="1"/>
            </p:cNvSpPr>
            <p:nvPr/>
          </p:nvSpPr>
          <p:spPr bwMode="auto">
            <a:xfrm>
              <a:off x="3125" y="777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8" name="Line 114"/>
            <p:cNvSpPr>
              <a:spLocks noChangeShapeType="1"/>
            </p:cNvSpPr>
            <p:nvPr/>
          </p:nvSpPr>
          <p:spPr bwMode="auto">
            <a:xfrm>
              <a:off x="3137" y="2045"/>
              <a:ext cx="22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39" name="Line 115"/>
            <p:cNvSpPr>
              <a:spLocks noChangeShapeType="1"/>
            </p:cNvSpPr>
            <p:nvPr/>
          </p:nvSpPr>
          <p:spPr bwMode="auto">
            <a:xfrm flipV="1">
              <a:off x="3137" y="204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40" name="Line 116"/>
            <p:cNvSpPr>
              <a:spLocks noChangeShapeType="1"/>
            </p:cNvSpPr>
            <p:nvPr/>
          </p:nvSpPr>
          <p:spPr bwMode="auto">
            <a:xfrm flipV="1">
              <a:off x="3592" y="204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41" name="Line 117"/>
            <p:cNvSpPr>
              <a:spLocks noChangeShapeType="1"/>
            </p:cNvSpPr>
            <p:nvPr/>
          </p:nvSpPr>
          <p:spPr bwMode="auto">
            <a:xfrm flipV="1">
              <a:off x="4043" y="204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42" name="Line 118"/>
            <p:cNvSpPr>
              <a:spLocks noChangeShapeType="1"/>
            </p:cNvSpPr>
            <p:nvPr/>
          </p:nvSpPr>
          <p:spPr bwMode="auto">
            <a:xfrm flipV="1">
              <a:off x="4498" y="204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43" name="Line 119"/>
            <p:cNvSpPr>
              <a:spLocks noChangeShapeType="1"/>
            </p:cNvSpPr>
            <p:nvPr/>
          </p:nvSpPr>
          <p:spPr bwMode="auto">
            <a:xfrm flipV="1">
              <a:off x="4950" y="204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44" name="Line 120"/>
            <p:cNvSpPr>
              <a:spLocks noChangeShapeType="1"/>
            </p:cNvSpPr>
            <p:nvPr/>
          </p:nvSpPr>
          <p:spPr bwMode="auto">
            <a:xfrm flipV="1">
              <a:off x="5405" y="204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45" name="Rectangle 121"/>
            <p:cNvSpPr>
              <a:spLocks noChangeArrowheads="1"/>
            </p:cNvSpPr>
            <p:nvPr/>
          </p:nvSpPr>
          <p:spPr bwMode="auto">
            <a:xfrm>
              <a:off x="3095" y="2016"/>
              <a:ext cx="27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77946" name="Rectangle 122"/>
            <p:cNvSpPr>
              <a:spLocks noChangeArrowheads="1"/>
            </p:cNvSpPr>
            <p:nvPr/>
          </p:nvSpPr>
          <p:spPr bwMode="auto">
            <a:xfrm>
              <a:off x="3018" y="1862"/>
              <a:ext cx="12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0,005</a:t>
              </a:r>
              <a:endParaRPr lang="ru-RU"/>
            </a:p>
          </p:txBody>
        </p:sp>
        <p:sp>
          <p:nvSpPr>
            <p:cNvPr id="77947" name="Rectangle 123"/>
            <p:cNvSpPr>
              <a:spLocks noChangeArrowheads="1"/>
            </p:cNvSpPr>
            <p:nvPr/>
          </p:nvSpPr>
          <p:spPr bwMode="auto">
            <a:xfrm>
              <a:off x="3041" y="1701"/>
              <a:ext cx="93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0,01</a:t>
              </a:r>
              <a:endParaRPr lang="ru-RU"/>
            </a:p>
          </p:txBody>
        </p:sp>
        <p:sp>
          <p:nvSpPr>
            <p:cNvPr id="77948" name="Rectangle 124"/>
            <p:cNvSpPr>
              <a:spLocks noChangeArrowheads="1"/>
            </p:cNvSpPr>
            <p:nvPr/>
          </p:nvSpPr>
          <p:spPr bwMode="auto">
            <a:xfrm>
              <a:off x="3018" y="1547"/>
              <a:ext cx="12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0,015</a:t>
              </a:r>
              <a:endParaRPr lang="ru-RU"/>
            </a:p>
          </p:txBody>
        </p:sp>
        <p:sp>
          <p:nvSpPr>
            <p:cNvPr id="77949" name="Rectangle 125"/>
            <p:cNvSpPr>
              <a:spLocks noChangeArrowheads="1"/>
            </p:cNvSpPr>
            <p:nvPr/>
          </p:nvSpPr>
          <p:spPr bwMode="auto">
            <a:xfrm>
              <a:off x="3041" y="1384"/>
              <a:ext cx="9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0,02</a:t>
              </a:r>
              <a:endParaRPr lang="ru-RU"/>
            </a:p>
          </p:txBody>
        </p:sp>
        <p:sp>
          <p:nvSpPr>
            <p:cNvPr id="77950" name="Rectangle 126"/>
            <p:cNvSpPr>
              <a:spLocks noChangeArrowheads="1"/>
            </p:cNvSpPr>
            <p:nvPr/>
          </p:nvSpPr>
          <p:spPr bwMode="auto">
            <a:xfrm>
              <a:off x="3018" y="1228"/>
              <a:ext cx="12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0,025</a:t>
              </a:r>
              <a:endParaRPr lang="ru-RU"/>
            </a:p>
          </p:txBody>
        </p:sp>
        <p:sp>
          <p:nvSpPr>
            <p:cNvPr id="77951" name="Rectangle 127"/>
            <p:cNvSpPr>
              <a:spLocks noChangeArrowheads="1"/>
            </p:cNvSpPr>
            <p:nvPr/>
          </p:nvSpPr>
          <p:spPr bwMode="auto">
            <a:xfrm>
              <a:off x="3041" y="1069"/>
              <a:ext cx="9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0,03</a:t>
              </a:r>
              <a:endParaRPr lang="ru-RU"/>
            </a:p>
          </p:txBody>
        </p:sp>
        <p:sp>
          <p:nvSpPr>
            <p:cNvPr id="77952" name="Rectangle 128"/>
            <p:cNvSpPr>
              <a:spLocks noChangeArrowheads="1"/>
            </p:cNvSpPr>
            <p:nvPr/>
          </p:nvSpPr>
          <p:spPr bwMode="auto">
            <a:xfrm>
              <a:off x="3018" y="911"/>
              <a:ext cx="12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0,035</a:t>
              </a:r>
              <a:endParaRPr lang="ru-RU"/>
            </a:p>
          </p:txBody>
        </p:sp>
        <p:sp>
          <p:nvSpPr>
            <p:cNvPr id="77953" name="Rectangle 129"/>
            <p:cNvSpPr>
              <a:spLocks noChangeArrowheads="1"/>
            </p:cNvSpPr>
            <p:nvPr/>
          </p:nvSpPr>
          <p:spPr bwMode="auto">
            <a:xfrm>
              <a:off x="3041" y="750"/>
              <a:ext cx="9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0,04</a:t>
              </a:r>
              <a:endParaRPr lang="ru-RU"/>
            </a:p>
          </p:txBody>
        </p:sp>
        <p:sp>
          <p:nvSpPr>
            <p:cNvPr id="77954" name="Rectangle 130"/>
            <p:cNvSpPr>
              <a:spLocks noChangeArrowheads="1"/>
            </p:cNvSpPr>
            <p:nvPr/>
          </p:nvSpPr>
          <p:spPr bwMode="auto">
            <a:xfrm>
              <a:off x="3333" y="2080"/>
              <a:ext cx="9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КЛМ</a:t>
              </a:r>
              <a:endParaRPr lang="ru-RU"/>
            </a:p>
          </p:txBody>
        </p:sp>
        <p:sp>
          <p:nvSpPr>
            <p:cNvPr id="77955" name="Rectangle 131"/>
            <p:cNvSpPr>
              <a:spLocks noChangeArrowheads="1"/>
            </p:cNvSpPr>
            <p:nvPr/>
          </p:nvSpPr>
          <p:spPr bwMode="auto">
            <a:xfrm>
              <a:off x="3793" y="2080"/>
              <a:ext cx="10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КРМ</a:t>
              </a:r>
              <a:endParaRPr lang="ru-RU"/>
            </a:p>
          </p:txBody>
        </p:sp>
        <p:sp>
          <p:nvSpPr>
            <p:cNvPr id="77956" name="Rectangle 132"/>
            <p:cNvSpPr>
              <a:spLocks noChangeArrowheads="1"/>
            </p:cNvSpPr>
            <p:nvPr/>
          </p:nvSpPr>
          <p:spPr bwMode="auto">
            <a:xfrm>
              <a:off x="4260" y="2080"/>
              <a:ext cx="6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ДХ</a:t>
              </a:r>
              <a:endParaRPr lang="ru-RU"/>
            </a:p>
          </p:txBody>
        </p:sp>
        <p:sp>
          <p:nvSpPr>
            <p:cNvPr id="77957" name="Rectangle 133"/>
            <p:cNvSpPr>
              <a:spLocks noChangeArrowheads="1"/>
            </p:cNvSpPr>
            <p:nvPr/>
          </p:nvSpPr>
          <p:spPr bwMode="auto">
            <a:xfrm>
              <a:off x="4684" y="2080"/>
              <a:ext cx="12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ПАКТ</a:t>
              </a:r>
              <a:endParaRPr lang="ru-RU"/>
            </a:p>
          </p:txBody>
        </p:sp>
        <p:sp>
          <p:nvSpPr>
            <p:cNvPr id="77958" name="Rectangle 134"/>
            <p:cNvSpPr>
              <a:spLocks noChangeArrowheads="1"/>
            </p:cNvSpPr>
            <p:nvPr/>
          </p:nvSpPr>
          <p:spPr bwMode="auto">
            <a:xfrm>
              <a:off x="5154" y="2080"/>
              <a:ext cx="96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 b="0">
                  <a:solidFill>
                    <a:srgbClr val="000000"/>
                  </a:solidFill>
                </a:rPr>
                <a:t>ПКР</a:t>
              </a:r>
              <a:endParaRPr lang="ru-RU"/>
            </a:p>
          </p:txBody>
        </p:sp>
        <p:sp>
          <p:nvSpPr>
            <p:cNvPr id="77959" name="Rectangle 135"/>
            <p:cNvSpPr>
              <a:spLocks noChangeArrowheads="1"/>
            </p:cNvSpPr>
            <p:nvPr/>
          </p:nvSpPr>
          <p:spPr bwMode="auto">
            <a:xfrm>
              <a:off x="3259" y="2201"/>
              <a:ext cx="2077" cy="1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60" name="Rectangle 136"/>
            <p:cNvSpPr>
              <a:spLocks noChangeArrowheads="1"/>
            </p:cNvSpPr>
            <p:nvPr/>
          </p:nvSpPr>
          <p:spPr bwMode="auto">
            <a:xfrm>
              <a:off x="3278" y="2232"/>
              <a:ext cx="27" cy="27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61" name="Rectangle 137"/>
            <p:cNvSpPr>
              <a:spLocks noChangeArrowheads="1"/>
            </p:cNvSpPr>
            <p:nvPr/>
          </p:nvSpPr>
          <p:spPr bwMode="auto">
            <a:xfrm>
              <a:off x="3327" y="2213"/>
              <a:ext cx="84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</a:rPr>
                <a:t>Среднее значение, Весна 2007</a:t>
              </a:r>
              <a:endParaRPr lang="ru-RU"/>
            </a:p>
          </p:txBody>
        </p:sp>
        <p:sp>
          <p:nvSpPr>
            <p:cNvPr id="77962" name="Rectangle 138"/>
            <p:cNvSpPr>
              <a:spLocks noChangeArrowheads="1"/>
            </p:cNvSpPr>
            <p:nvPr/>
          </p:nvSpPr>
          <p:spPr bwMode="auto">
            <a:xfrm>
              <a:off x="4319" y="2232"/>
              <a:ext cx="26" cy="27"/>
            </a:xfrm>
            <a:prstGeom prst="rect">
              <a:avLst/>
            </a:prstGeom>
            <a:solidFill>
              <a:srgbClr val="99336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63" name="Rectangle 139"/>
            <p:cNvSpPr>
              <a:spLocks noChangeArrowheads="1"/>
            </p:cNvSpPr>
            <p:nvPr/>
          </p:nvSpPr>
          <p:spPr bwMode="auto">
            <a:xfrm>
              <a:off x="4367" y="2213"/>
              <a:ext cx="84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</a:rPr>
                <a:t>Среднее значение, Весна 2008</a:t>
              </a:r>
              <a:endParaRPr lang="ru-RU"/>
            </a:p>
          </p:txBody>
        </p:sp>
        <p:sp>
          <p:nvSpPr>
            <p:cNvPr id="77964" name="Rectangle 140"/>
            <p:cNvSpPr>
              <a:spLocks noChangeArrowheads="1"/>
            </p:cNvSpPr>
            <p:nvPr/>
          </p:nvSpPr>
          <p:spPr bwMode="auto">
            <a:xfrm>
              <a:off x="3278" y="2320"/>
              <a:ext cx="27" cy="27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65" name="Rectangle 141"/>
            <p:cNvSpPr>
              <a:spLocks noChangeArrowheads="1"/>
            </p:cNvSpPr>
            <p:nvPr/>
          </p:nvSpPr>
          <p:spPr bwMode="auto">
            <a:xfrm>
              <a:off x="3327" y="2300"/>
              <a:ext cx="84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</a:rPr>
                <a:t>Среднее значение, Весна 2009</a:t>
              </a:r>
              <a:endParaRPr lang="ru-RU"/>
            </a:p>
          </p:txBody>
        </p:sp>
        <p:sp>
          <p:nvSpPr>
            <p:cNvPr id="77966" name="Rectangle 142"/>
            <p:cNvSpPr>
              <a:spLocks noChangeArrowheads="1"/>
            </p:cNvSpPr>
            <p:nvPr/>
          </p:nvSpPr>
          <p:spPr bwMode="auto">
            <a:xfrm>
              <a:off x="4319" y="2320"/>
              <a:ext cx="26" cy="27"/>
            </a:xfrm>
            <a:prstGeom prst="rect">
              <a:avLst/>
            </a:prstGeom>
            <a:solidFill>
              <a:srgbClr val="CC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67" name="Rectangle 143"/>
            <p:cNvSpPr>
              <a:spLocks noChangeArrowheads="1"/>
            </p:cNvSpPr>
            <p:nvPr/>
          </p:nvSpPr>
          <p:spPr bwMode="auto">
            <a:xfrm>
              <a:off x="4365" y="2300"/>
              <a:ext cx="11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</a:rPr>
                <a:t>Среднее значение, Весна 2011(Мекенсак)</a:t>
              </a:r>
              <a:endParaRPr lang="ru-RU"/>
            </a:p>
          </p:txBody>
        </p:sp>
        <p:sp>
          <p:nvSpPr>
            <p:cNvPr id="77968" name="Rectangle 144"/>
            <p:cNvSpPr>
              <a:spLocks noChangeArrowheads="1"/>
            </p:cNvSpPr>
            <p:nvPr/>
          </p:nvSpPr>
          <p:spPr bwMode="auto">
            <a:xfrm>
              <a:off x="2995" y="739"/>
              <a:ext cx="2406" cy="164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94" name="Text Box 70"/>
          <p:cNvSpPr txBox="1">
            <a:spLocks noChangeArrowheads="1"/>
          </p:cNvSpPr>
          <p:nvPr/>
        </p:nvSpPr>
        <p:spPr bwMode="auto">
          <a:xfrm>
            <a:off x="7115175" y="2971800"/>
            <a:ext cx="352425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700" baseline="-2000">
                <a:solidFill>
                  <a:srgbClr val="FF3300"/>
                </a:solidFill>
              </a:rPr>
              <a:t>ПДК</a:t>
            </a:r>
          </a:p>
        </p:txBody>
      </p:sp>
      <p:sp>
        <p:nvSpPr>
          <p:cNvPr id="77970" name="Line 146"/>
          <p:cNvSpPr>
            <a:spLocks noChangeShapeType="1"/>
          </p:cNvSpPr>
          <p:nvPr/>
        </p:nvSpPr>
        <p:spPr bwMode="auto">
          <a:xfrm>
            <a:off x="4038600" y="3200400"/>
            <a:ext cx="3657600" cy="0"/>
          </a:xfrm>
          <a:prstGeom prst="line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974" name="Line 150"/>
          <p:cNvSpPr>
            <a:spLocks noChangeShapeType="1"/>
          </p:cNvSpPr>
          <p:nvPr/>
        </p:nvSpPr>
        <p:spPr bwMode="auto">
          <a:xfrm>
            <a:off x="5029200" y="3124200"/>
            <a:ext cx="2971800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979" name="Line 155"/>
          <p:cNvSpPr>
            <a:spLocks noChangeShapeType="1"/>
          </p:cNvSpPr>
          <p:nvPr/>
        </p:nvSpPr>
        <p:spPr bwMode="auto">
          <a:xfrm flipV="1">
            <a:off x="863600" y="5141913"/>
            <a:ext cx="2859088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980" name="Text Box 156"/>
          <p:cNvSpPr txBox="1">
            <a:spLocks noChangeArrowheads="1"/>
          </p:cNvSpPr>
          <p:nvPr/>
        </p:nvSpPr>
        <p:spPr bwMode="auto">
          <a:xfrm>
            <a:off x="2971800" y="4953000"/>
            <a:ext cx="381000" cy="1841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">
                <a:solidFill>
                  <a:srgbClr val="FF3300"/>
                </a:solidFill>
              </a:rPr>
              <a:t>ПДК</a:t>
            </a:r>
          </a:p>
        </p:txBody>
      </p:sp>
      <p:graphicFrame>
        <p:nvGraphicFramePr>
          <p:cNvPr id="77989" name="Object 165"/>
          <p:cNvGraphicFramePr>
            <a:graphicFrameLocks noChangeAspect="1"/>
          </p:cNvGraphicFramePr>
          <p:nvPr/>
        </p:nvGraphicFramePr>
        <p:xfrm>
          <a:off x="5029200" y="4038600"/>
          <a:ext cx="2971800" cy="1828800"/>
        </p:xfrm>
        <a:graphic>
          <a:graphicData uri="http://schemas.openxmlformats.org/presentationml/2006/ole">
            <p:oleObj spid="_x0000_s77989" name="Диаграмма" r:id="rId4" imgW="4495800" imgH="2914650" progId="Excel.Chart.8">
              <p:embed/>
            </p:oleObj>
          </a:graphicData>
        </a:graphic>
      </p:graphicFrame>
      <p:sp>
        <p:nvSpPr>
          <p:cNvPr id="77990" name="Line 166"/>
          <p:cNvSpPr>
            <a:spLocks noChangeShapeType="1"/>
          </p:cNvSpPr>
          <p:nvPr/>
        </p:nvSpPr>
        <p:spPr bwMode="auto">
          <a:xfrm>
            <a:off x="5257800" y="5257800"/>
            <a:ext cx="27114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992" name="Text Box 168"/>
          <p:cNvSpPr txBox="1">
            <a:spLocks noChangeArrowheads="1"/>
          </p:cNvSpPr>
          <p:nvPr/>
        </p:nvSpPr>
        <p:spPr bwMode="auto">
          <a:xfrm>
            <a:off x="7315200" y="5092700"/>
            <a:ext cx="381000" cy="1841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">
                <a:solidFill>
                  <a:srgbClr val="FF3300"/>
                </a:solidFill>
              </a:rPr>
              <a:t>ПДК</a:t>
            </a:r>
          </a:p>
        </p:txBody>
      </p:sp>
      <p:sp>
        <p:nvSpPr>
          <p:cNvPr id="78064" name="Rectangle 57"/>
          <p:cNvSpPr>
            <a:spLocks noChangeArrowheads="1"/>
          </p:cNvSpPr>
          <p:nvPr/>
        </p:nvSpPr>
        <p:spPr bwMode="auto">
          <a:xfrm>
            <a:off x="4743450" y="1279525"/>
            <a:ext cx="325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0" u="sng">
                <a:solidFill>
                  <a:schemeClr val="tx2"/>
                </a:solidFill>
              </a:rPr>
              <a:t>Содержание меди в воде: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6" grpId="0"/>
      <p:bldP spid="430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3124200" y="228600"/>
            <a:ext cx="267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>
                <a:solidFill>
                  <a:schemeClr val="tx2"/>
                </a:solidFill>
                <a:latin typeface="Garamond" pitchFamily="18" charset="0"/>
              </a:rPr>
              <a:t>МОРСКАЯ ВОДА</a:t>
            </a: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539750" y="1066800"/>
            <a:ext cx="358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 u="sng">
                <a:solidFill>
                  <a:schemeClr val="tx2"/>
                </a:solidFill>
                <a:latin typeface="Garamond" pitchFamily="18" charset="0"/>
              </a:rPr>
              <a:t>Содержание свинца в воде:</a:t>
            </a:r>
          </a:p>
        </p:txBody>
      </p:sp>
      <p:sp>
        <p:nvSpPr>
          <p:cNvPr id="78865" name="Text Box 18"/>
          <p:cNvSpPr txBox="1">
            <a:spLocks noChangeArrowheads="1"/>
          </p:cNvSpPr>
          <p:nvPr/>
        </p:nvSpPr>
        <p:spPr bwMode="auto">
          <a:xfrm>
            <a:off x="5867400" y="22098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Весна</a:t>
            </a:r>
          </a:p>
        </p:txBody>
      </p:sp>
      <p:sp>
        <p:nvSpPr>
          <p:cNvPr id="78866" name="Text Box 19"/>
          <p:cNvSpPr txBox="1">
            <a:spLocks noChangeArrowheads="1"/>
          </p:cNvSpPr>
          <p:nvPr/>
        </p:nvSpPr>
        <p:spPr bwMode="auto">
          <a:xfrm>
            <a:off x="5715000" y="4768850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Осень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5334000" y="3810000"/>
            <a:ext cx="208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>
                <a:solidFill>
                  <a:srgbClr val="FF3300"/>
                </a:solidFill>
                <a:latin typeface="Garamond" pitchFamily="18" charset="0"/>
              </a:rPr>
              <a:t>ПДК</a:t>
            </a:r>
            <a:r>
              <a:rPr lang="ru-RU" sz="1600" baseline="-25000">
                <a:solidFill>
                  <a:srgbClr val="FF3300"/>
                </a:solidFill>
                <a:latin typeface="Garamond" pitchFamily="18" charset="0"/>
              </a:rPr>
              <a:t>свинец</a:t>
            </a:r>
            <a:r>
              <a:rPr lang="ru-RU" sz="1600">
                <a:solidFill>
                  <a:srgbClr val="FF3300"/>
                </a:solidFill>
                <a:latin typeface="Garamond" pitchFamily="18" charset="0"/>
              </a:rPr>
              <a:t> =0.01 мг/л</a:t>
            </a:r>
          </a:p>
        </p:txBody>
      </p:sp>
      <p:sp>
        <p:nvSpPr>
          <p:cNvPr id="78871" name="Text Box 26"/>
          <p:cNvSpPr txBox="1">
            <a:spLocks noChangeArrowheads="1"/>
          </p:cNvSpPr>
          <p:nvPr/>
        </p:nvSpPr>
        <p:spPr bwMode="auto">
          <a:xfrm>
            <a:off x="4876800" y="5257800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chemeClr val="tx2"/>
                </a:solidFill>
                <a:latin typeface="Garamond" pitchFamily="18" charset="0"/>
              </a:rPr>
              <a:t>Превышения ПДК в 8-80 раз</a:t>
            </a:r>
          </a:p>
        </p:txBody>
      </p:sp>
      <p:sp>
        <p:nvSpPr>
          <p:cNvPr id="78873" name="Text Box 28"/>
          <p:cNvSpPr txBox="1">
            <a:spLocks noChangeArrowheads="1"/>
          </p:cNvSpPr>
          <p:nvPr/>
        </p:nvSpPr>
        <p:spPr bwMode="auto">
          <a:xfrm>
            <a:off x="4876800" y="2743200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chemeClr val="tx2"/>
                </a:solidFill>
                <a:latin typeface="Garamond" pitchFamily="18" charset="0"/>
              </a:rPr>
              <a:t>Превышения ПДК в 40-118 раз</a:t>
            </a:r>
          </a:p>
        </p:txBody>
      </p:sp>
      <p:graphicFrame>
        <p:nvGraphicFramePr>
          <p:cNvPr id="78875" name="Object 27"/>
          <p:cNvGraphicFramePr>
            <a:graphicFrameLocks noChangeAspect="1"/>
          </p:cNvGraphicFramePr>
          <p:nvPr/>
        </p:nvGraphicFramePr>
        <p:xfrm>
          <a:off x="990600" y="1524000"/>
          <a:ext cx="3505200" cy="2362200"/>
        </p:xfrm>
        <a:graphic>
          <a:graphicData uri="http://schemas.openxmlformats.org/presentationml/2006/ole">
            <p:oleObj spid="_x0000_s78875" name="Диаграмма" r:id="rId3" imgW="6219825" imgH="4191000" progId="Excel.Chart.8">
              <p:embed/>
            </p:oleObj>
          </a:graphicData>
        </a:graphic>
      </p:graphicFrame>
      <p:graphicFrame>
        <p:nvGraphicFramePr>
          <p:cNvPr id="78876" name="Object 28"/>
          <p:cNvGraphicFramePr>
            <a:graphicFrameLocks noChangeAspect="1"/>
          </p:cNvGraphicFramePr>
          <p:nvPr/>
        </p:nvGraphicFramePr>
        <p:xfrm>
          <a:off x="990600" y="4038600"/>
          <a:ext cx="3429000" cy="2293938"/>
        </p:xfrm>
        <a:graphic>
          <a:graphicData uri="http://schemas.openxmlformats.org/presentationml/2006/ole">
            <p:oleObj spid="_x0000_s78876" name="Диаграмма" r:id="rId4" imgW="6296025" imgH="4210050" progId="Excel.Chart.8">
              <p:embed/>
            </p:oleObj>
          </a:graphicData>
        </a:graphic>
      </p:graphicFrame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3581400" y="3048000"/>
            <a:ext cx="381000" cy="198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>
                <a:solidFill>
                  <a:srgbClr val="FF3300"/>
                </a:solidFill>
              </a:rPr>
              <a:t>ПДК</a:t>
            </a: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3505200" y="5410200"/>
            <a:ext cx="381000" cy="198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>
                <a:solidFill>
                  <a:srgbClr val="FF3300"/>
                </a:solidFill>
              </a:rPr>
              <a:t>ПДК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81" name="Object 17"/>
          <p:cNvGraphicFramePr>
            <a:graphicFrameLocks noChangeAspect="1"/>
          </p:cNvGraphicFramePr>
          <p:nvPr/>
        </p:nvGraphicFramePr>
        <p:xfrm>
          <a:off x="609600" y="2590800"/>
          <a:ext cx="4267200" cy="2514600"/>
        </p:xfrm>
        <a:graphic>
          <a:graphicData uri="http://schemas.openxmlformats.org/presentationml/2006/ole">
            <p:oleObj spid="_x0000_s88081" name="Диаграмма" r:id="rId3" imgW="6324600" imgH="4191000" progId="Excel.Chart.8">
              <p:embed/>
            </p:oleObj>
          </a:graphicData>
        </a:graphic>
      </p:graphicFrame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3203575" y="922338"/>
            <a:ext cx="2497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ru-RU" sz="2400">
                <a:solidFill>
                  <a:schemeClr val="tx2"/>
                </a:solidFill>
                <a:latin typeface="Garamond" pitchFamily="18" charset="0"/>
              </a:rPr>
              <a:t>МОРСКАЯ ВОДА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395288" y="1700213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u="sng">
                <a:solidFill>
                  <a:schemeClr val="tx2"/>
                </a:solidFill>
              </a:rPr>
              <a:t>C</a:t>
            </a:r>
            <a:r>
              <a:rPr lang="ru-RU" sz="2000" b="0" u="sng">
                <a:solidFill>
                  <a:schemeClr val="tx2"/>
                </a:solidFill>
              </a:rPr>
              <a:t>одержание фенола в воде</a:t>
            </a:r>
            <a:r>
              <a:rPr lang="ru-RU" sz="2000" b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88070" name="Text Box 11"/>
          <p:cNvSpPr txBox="1">
            <a:spLocks noChangeArrowheads="1"/>
          </p:cNvSpPr>
          <p:nvPr/>
        </p:nvSpPr>
        <p:spPr bwMode="auto">
          <a:xfrm>
            <a:off x="1331913" y="537368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Весна 2007-2009, 2011</a:t>
            </a:r>
          </a:p>
        </p:txBody>
      </p:sp>
      <p:sp>
        <p:nvSpPr>
          <p:cNvPr id="88071" name="Text Box 12"/>
          <p:cNvSpPr txBox="1">
            <a:spLocks noChangeArrowheads="1"/>
          </p:cNvSpPr>
          <p:nvPr/>
        </p:nvSpPr>
        <p:spPr bwMode="auto">
          <a:xfrm>
            <a:off x="5651500" y="537368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Осень 2007-2009, 2011</a:t>
            </a:r>
          </a:p>
        </p:txBody>
      </p:sp>
      <p:sp>
        <p:nvSpPr>
          <p:cNvPr id="88074" name="Text Box 17"/>
          <p:cNvSpPr txBox="1">
            <a:spLocks noChangeArrowheads="1"/>
          </p:cNvSpPr>
          <p:nvPr/>
        </p:nvSpPr>
        <p:spPr bwMode="auto">
          <a:xfrm>
            <a:off x="4267200" y="4267200"/>
            <a:ext cx="438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800">
                <a:solidFill>
                  <a:srgbClr val="FF3300"/>
                </a:solidFill>
              </a:rPr>
              <a:t>ПДК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276600" y="2205038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>
                <a:solidFill>
                  <a:srgbClr val="FF3300"/>
                </a:solidFill>
                <a:latin typeface="Garamond" pitchFamily="18" charset="0"/>
              </a:rPr>
              <a:t>ПДК</a:t>
            </a:r>
            <a:r>
              <a:rPr lang="ru-RU" sz="1600" baseline="-25000">
                <a:solidFill>
                  <a:srgbClr val="FF3300"/>
                </a:solidFill>
                <a:latin typeface="Garamond" pitchFamily="18" charset="0"/>
              </a:rPr>
              <a:t>фенолы</a:t>
            </a:r>
            <a:r>
              <a:rPr lang="ru-RU" sz="1600">
                <a:solidFill>
                  <a:srgbClr val="FF3300"/>
                </a:solidFill>
                <a:latin typeface="Garamond" pitchFamily="18" charset="0"/>
              </a:rPr>
              <a:t> = 0.001 мг/л</a:t>
            </a:r>
          </a:p>
        </p:txBody>
      </p:sp>
      <p:sp>
        <p:nvSpPr>
          <p:cNvPr id="88076" name="Text Box 19"/>
          <p:cNvSpPr txBox="1">
            <a:spLocks noChangeArrowheads="1"/>
          </p:cNvSpPr>
          <p:nvPr/>
        </p:nvSpPr>
        <p:spPr bwMode="auto">
          <a:xfrm>
            <a:off x="1116013" y="5734050"/>
            <a:ext cx="316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0">
                <a:solidFill>
                  <a:schemeClr val="tx2"/>
                </a:solidFill>
                <a:latin typeface="Garamond" pitchFamily="18" charset="0"/>
              </a:rPr>
              <a:t>Превышения ПДК в 1,1-4,1 раза</a:t>
            </a:r>
          </a:p>
        </p:txBody>
      </p:sp>
      <p:sp>
        <p:nvSpPr>
          <p:cNvPr id="88077" name="Text Box 20"/>
          <p:cNvSpPr txBox="1">
            <a:spLocks noChangeArrowheads="1"/>
          </p:cNvSpPr>
          <p:nvPr/>
        </p:nvSpPr>
        <p:spPr bwMode="auto">
          <a:xfrm>
            <a:off x="5435600" y="5734050"/>
            <a:ext cx="316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0">
                <a:solidFill>
                  <a:schemeClr val="tx2"/>
                </a:solidFill>
                <a:latin typeface="Garamond" pitchFamily="18" charset="0"/>
              </a:rPr>
              <a:t>Превышения ПДК в 1,1-3,2 раза</a:t>
            </a:r>
          </a:p>
        </p:txBody>
      </p:sp>
      <p:graphicFrame>
        <p:nvGraphicFramePr>
          <p:cNvPr id="88079" name="Object 15"/>
          <p:cNvGraphicFramePr>
            <a:graphicFrameLocks noChangeAspect="1"/>
          </p:cNvGraphicFramePr>
          <p:nvPr/>
        </p:nvGraphicFramePr>
        <p:xfrm>
          <a:off x="5029200" y="2590800"/>
          <a:ext cx="3900488" cy="2541588"/>
        </p:xfrm>
        <a:graphic>
          <a:graphicData uri="http://schemas.openxmlformats.org/presentationml/2006/ole">
            <p:oleObj spid="_x0000_s88079" name="Диаграмма" r:id="rId4" imgW="6429375" imgH="4191000" progId="Excel.Chart.8">
              <p:embed/>
            </p:oleObj>
          </a:graphicData>
        </a:graphic>
      </p:graphicFrame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881063" y="4481513"/>
            <a:ext cx="3933825" cy="1111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94000"/>
          </a:schemeClr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94000"/>
          </a:schemeClr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1001</Words>
  <Application>Microsoft Office PowerPoint</Application>
  <PresentationFormat>Экран (4:3)</PresentationFormat>
  <Paragraphs>186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Garamond</vt:lpstr>
      <vt:lpstr>Times New Roman</vt:lpstr>
      <vt:lpstr>Оформление по умолчанию</vt:lpstr>
      <vt:lpstr>Диаграмма Microsoft Office Excel</vt:lpstr>
      <vt:lpstr>Слайд 1</vt:lpstr>
      <vt:lpstr>Слайд 2</vt:lpstr>
      <vt:lpstr>Слайд 3</vt:lpstr>
      <vt:lpstr>Результаты исследований КАПЭ (2007-2010гг.): Концентрации аммонийных форм азота не превышали значений ПДК (0,5 мг/л)</vt:lpstr>
      <vt:lpstr>Результаты исследований 2007-2010гг. (КАПЭ): Концентрации нитритных форм азота не превышали значений ПДК (0,02 мг/л)</vt:lpstr>
      <vt:lpstr>Слайд 6</vt:lpstr>
      <vt:lpstr>Слайд 7</vt:lpstr>
      <vt:lpstr>Слайд 8</vt:lpstr>
      <vt:lpstr>Слайд 9</vt:lpstr>
      <vt:lpstr>Результаты исследований 2007-2010гг. (КАПЭ): Концентрации нефтепродуктов и СПАВ находились на уровне ниже ПДК (0,05 мг/л)</vt:lpstr>
      <vt:lpstr>Донные отложения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МОРСКИЕ ИССЛЕДОВАНИЯ 2007-2010гг. (КАПЭ)</vt:lpstr>
      <vt:lpstr>Слайд 20</vt:lpstr>
      <vt:lpstr>Слайд 21</vt:lpstr>
      <vt:lpstr>Ихтиофауна</vt:lpstr>
      <vt:lpstr>Токсикологическая характеристика рыб</vt:lpstr>
      <vt:lpstr>Орнитофауна</vt:lpstr>
      <vt:lpstr>Тюлени</vt:lpstr>
      <vt:lpstr>Аэрокосмический мониторинг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Ayazbaev, Eric (Mekensak RPC, Almaty)</dc:creator>
  <cp:lastModifiedBy>aeh</cp:lastModifiedBy>
  <cp:revision>108</cp:revision>
  <cp:lastPrinted>1601-01-01T00:00:00Z</cp:lastPrinted>
  <dcterms:created xsi:type="dcterms:W3CDTF">1601-01-01T00:00:00Z</dcterms:created>
  <dcterms:modified xsi:type="dcterms:W3CDTF">2013-08-07T13:03:50Z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